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5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6" r:id="rId50"/>
    <p:sldId id="307" r:id="rId51"/>
    <p:sldId id="304" r:id="rId52"/>
    <p:sldId id="305" r:id="rId53"/>
  </p:sldIdLst>
  <p:sldSz cx="12201525" cy="686435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/>
    <p:restoredTop sz="90105"/>
  </p:normalViewPr>
  <p:slideViewPr>
    <p:cSldViewPr>
      <p:cViewPr varScale="1">
        <p:scale>
          <a:sx n="80" d="100"/>
          <a:sy n="80" d="100"/>
        </p:scale>
        <p:origin x="782" y="48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226" y="685800"/>
            <a:ext cx="6095548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060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115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43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551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201279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2018-05-31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115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43" y="1601672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551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201279" y="3987886"/>
            <a:ext cx="5389356" cy="2198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587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lang="en-US" alt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5/31/2018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42014" y="6362409"/>
            <a:ext cx="4118285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587" y="365273"/>
            <a:ext cx="10525140" cy="1326195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4400" b="0" i="0">
                <a:solidFill>
                  <a:schemeClr val="tx1"/>
                </a:solidFill>
                <a:latin typeface="HNC_GO_B_HINT_GS"/>
                <a:ea typeface="HNC_GO_B_HINT_GS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115" y="1601672"/>
            <a:ext cx="10982084" cy="45301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587" y="6362409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422D86A-5F52-4165-8473-F1B836277586}" type="datetime1">
              <a:rPr lang="en-US" alt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5/31/2018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42014" y="6362409"/>
            <a:ext cx="4118285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7701" y="6362409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0115" y="274890"/>
            <a:ext cx="10982084" cy="11440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115" y="1601672"/>
            <a:ext cx="10982084" cy="45301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0115" y="6362199"/>
            <a:ext cx="2847207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9124" y="6362199"/>
            <a:ext cx="3864066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44993" y="6362199"/>
            <a:ext cx="2847207" cy="36546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직사각형 95235"/>
          <p:cNvSpPr/>
          <p:nvPr/>
        </p:nvSpPr>
        <p:spPr>
          <a:xfrm>
            <a:off x="6100375" y="4083332"/>
            <a:ext cx="2709510" cy="2682485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95237" name="직사각형 95236"/>
          <p:cNvSpPr/>
          <p:nvPr/>
        </p:nvSpPr>
        <p:spPr>
          <a:xfrm>
            <a:off x="6036835" y="4083332"/>
            <a:ext cx="1396045" cy="1018041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FFFFFF"/>
            </a:solidFill>
            <a:prstDash val="solid"/>
            <a:round/>
          </a:ln>
        </p:spPr>
      </p:sp>
      <p:sp>
        <p:nvSpPr>
          <p:cNvPr id="95238" name="직사각형 95237"/>
          <p:cNvSpPr/>
          <p:nvPr/>
        </p:nvSpPr>
        <p:spPr>
          <a:xfrm>
            <a:off x="1137193" y="0"/>
            <a:ext cx="3881600" cy="4472447"/>
          </a:xfrm>
          <a:prstGeom prst="rect">
            <a:avLst/>
          </a:prstGeom>
          <a:solidFill>
            <a:srgbClr val="000000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95239" name="TextBox 95238"/>
          <p:cNvSpPr txBox="1"/>
          <p:nvPr/>
        </p:nvSpPr>
        <p:spPr>
          <a:xfrm>
            <a:off x="2841336" y="1726421"/>
            <a:ext cx="2337872" cy="2835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MQTT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기반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IoT 홈</a:t>
            </a:r>
            <a:endParaRPr lang="ko-KR" altLang="ko-KR" sz="6000" b="0" i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0" name="TextBox 95239"/>
          <p:cNvSpPr txBox="1"/>
          <p:nvPr/>
        </p:nvSpPr>
        <p:spPr>
          <a:xfrm>
            <a:off x="5018794" y="3576685"/>
            <a:ext cx="2409340" cy="10040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시스템</a:t>
            </a:r>
            <a:endParaRPr lang="ko-KR" altLang="ko-KR" sz="6000" b="0" i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1" name="TextBox 95240"/>
          <p:cNvSpPr txBox="1"/>
          <p:nvPr/>
        </p:nvSpPr>
        <p:spPr>
          <a:xfrm>
            <a:off x="7329641" y="2201298"/>
            <a:ext cx="3733916" cy="528870"/>
          </a:xfrm>
          <a:prstGeom prst="rect">
            <a:avLst/>
          </a:prstGeom>
          <a:solidFill>
            <a:srgbClr val="000000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2018.04.26 | 발표 : </a:t>
            </a:r>
            <a:endParaRPr lang="ko-KR" altLang="ko-KR" sz="1800" b="0" i="0">
              <a:solidFill>
                <a:srgbClr val="FFFFFF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2" name="TextBox 95241"/>
          <p:cNvSpPr txBox="1"/>
          <p:nvPr/>
        </p:nvSpPr>
        <p:spPr>
          <a:xfrm>
            <a:off x="7320449" y="802071"/>
            <a:ext cx="3771695" cy="11878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컴퓨터공학전공 2011150002 고상욱</a:t>
            </a: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2013150006 김우조</a:t>
            </a: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2013152001 고귀영</a:t>
            </a: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2013154024 이종현</a:t>
            </a:r>
            <a:endParaRPr lang="ko-KR" altLang="ko-KR" sz="1800" b="0" i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sp>
        <p:nvSpPr>
          <p:cNvPr id="95243" name="TextBox 95242"/>
          <p:cNvSpPr txBox="1"/>
          <p:nvPr/>
        </p:nvSpPr>
        <p:spPr>
          <a:xfrm>
            <a:off x="2841336" y="4591544"/>
            <a:ext cx="359572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Based on MQTT Iot home system</a:t>
            </a:r>
            <a:endParaRPr lang="ko-KR" altLang="ko-KR" sz="1800" b="0" i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  <p:cxnSp>
        <p:nvCxnSpPr>
          <p:cNvPr id="95244" name="직선 연결선 95243"/>
          <p:cNvCxnSpPr/>
          <p:nvPr/>
        </p:nvCxnSpPr>
        <p:spPr>
          <a:xfrm flipV="1">
            <a:off x="8809886" y="3216157"/>
            <a:ext cx="868738" cy="867175"/>
          </a:xfrm>
          <a:prstGeom prst="line">
            <a:avLst/>
          </a:prstGeom>
          <a:ln w="12674" cap="flat" cmpd="sng" algn="ctr">
            <a:solidFill>
              <a:srgbClr val="000000"/>
            </a:solidFill>
            <a:prstDash val="solid"/>
            <a:round/>
          </a:ln>
        </p:spPr>
      </p:cxnSp>
      <p:sp>
        <p:nvSpPr>
          <p:cNvPr id="95245" name="TextBox 95244"/>
          <p:cNvSpPr txBox="1"/>
          <p:nvPr/>
        </p:nvSpPr>
        <p:spPr>
          <a:xfrm>
            <a:off x="9559528" y="509830"/>
            <a:ext cx="1579472" cy="3716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1" i="0">
                <a:solidFill>
                  <a:srgbClr val="000000">
                    <a:alpha val="100000"/>
                  </a:srgbClr>
                </a:solidFill>
                <a:latin typeface="-윤고딕330"/>
                <a:ea typeface="HNC_GO_B_HINT_GS"/>
                <a:sym typeface="Wingdings"/>
              </a:rPr>
              <a:t>최진구 교수님</a:t>
            </a:r>
            <a:endParaRPr lang="ko-KR" altLang="ko-KR" sz="1800" b="1" i="0">
              <a:solidFill>
                <a:srgbClr val="000000">
                  <a:alpha val="100000"/>
                </a:srgbClr>
              </a:solidFill>
              <a:latin typeface="-윤고딕330"/>
              <a:ea typeface="HNC_GO_B_HINT_GS"/>
              <a:sym typeface="Wingding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직사각형 26624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6626" name="직사각형 26625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6627" name="TextBox 26626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</a:p>
        </p:txBody>
      </p:sp>
      <p:sp>
        <p:nvSpPr>
          <p:cNvPr id="26628" name="직사각형 26627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6629" name="직선 연결선 26628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6630" name="그림 2662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65706" y="1978907"/>
            <a:ext cx="3497287" cy="26253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6631" name="그림 2663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458587" y="1963050"/>
            <a:ext cx="3532184" cy="269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6632" name="TextBox 26631"/>
          <p:cNvSpPr txBox="1"/>
          <p:nvPr/>
        </p:nvSpPr>
        <p:spPr>
          <a:xfrm>
            <a:off x="3465516" y="4780545"/>
            <a:ext cx="5358908" cy="9050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수많은 사용자가 동시에 메시지를 전송하더라도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짧은 시간 내에 메시지가 전송될 수 있는 구조를 위해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프로토콜을 사용한 FaceBook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직사각형 27648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7650" name="직사각형 27649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7651" name="TextBox 27650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</a:p>
        </p:txBody>
      </p:sp>
      <p:cxnSp>
        <p:nvCxnSpPr>
          <p:cNvPr id="27652" name="직선 연결선 27651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7653" name="TextBox 27652"/>
          <p:cNvSpPr txBox="1"/>
          <p:nvPr/>
        </p:nvSpPr>
        <p:spPr>
          <a:xfrm>
            <a:off x="2082146" y="2102805"/>
            <a:ext cx="8018628" cy="32589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MQTT 프로토콜을 이용하기위한 대표적인 서버인 Mosquitto 구축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라즈베리파이3와 아두이노, 조도센서, 온도센서, 화재감지센서를 이용한 데이터 전송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음성인식 API 사용하여 각각의 명령을 처리할 수 있게끔 설계 및 구현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조도센서, 온도센서, 화재감지센서와 아두이노를 연결하여 각 데이터를 Broker인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Mosquitto에게 전송하여 데이터를 받은 Mosquitto는 각각에 topic에 맞는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제어시스템에게 전달하여 처리하는것을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 각 센싱 데이터 바탕으로 사용자에게 </a:t>
            </a:r>
            <a:r>
              <a:rPr lang="ko-KR" sz="1600" b="1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현재 환경 (온도, 습도, 조도)</a:t>
            </a:r>
            <a:r>
              <a:rPr lang="ko-KR" sz="1600" b="0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</a:t>
            </a:r>
            <a:r>
              <a:rPr lang="ko-KR" sz="1600" b="1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환경에 따른 주의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1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 사항</a:t>
            </a: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를 알림. 또한 기상청 </a:t>
            </a:r>
            <a:r>
              <a:rPr lang="ko-KR" sz="1600" b="1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기후 정보에 따른 적정 온도, 온도에 따른 적정 습도, 불쾌 지수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1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  등을 계산</a:t>
            </a: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, 자동으로 창문 개폐 등을 이용하여 실내환경 개선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직사각형 28672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8674" name="직사각형 28673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8675" name="TextBox 28674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내용</a:t>
            </a:r>
          </a:p>
        </p:txBody>
      </p:sp>
      <p:cxnSp>
        <p:nvCxnSpPr>
          <p:cNvPr id="28676" name="직선 연결선 28675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8677" name="TextBox 28676"/>
          <p:cNvSpPr txBox="1"/>
          <p:nvPr/>
        </p:nvSpPr>
        <p:spPr>
          <a:xfrm>
            <a:off x="3220903" y="2110734"/>
            <a:ext cx="5760508" cy="3022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 : 어플리케이션에서 자동으로 설정 시 특정 시간을 정해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열고 닫히게 아두이노에서 설계 기상정보 RSS파싱을 통해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밖의 기상상황에 따라 닫을 것인지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App을 이용해 각각의 창문을 개별적으로 제어할 수 있도록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설계 DC모터 이용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 : 조도센서, APP을 이용해 자동으로 설정하거나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직접 APP를 이용해 각각의 전등을 개별적으로 제어할 수     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있도록 설계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: 화재경보 발생 시 Mosquitto를 거쳐  도어락 자동으로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 문 개폐 및 비상음 발생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6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직사각형 29696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9698" name="직사각형 29697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9699" name="TextBox 29698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29700" name="직사각형 29699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9701" name="직선 연결선 2970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9702" name="TextBox 29701"/>
          <p:cNvSpPr txBox="1"/>
          <p:nvPr/>
        </p:nvSpPr>
        <p:spPr>
          <a:xfrm>
            <a:off x="2981092" y="4880602"/>
            <a:ext cx="1366583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창문제어</a:t>
            </a:r>
          </a:p>
        </p:txBody>
      </p:sp>
      <p:sp>
        <p:nvSpPr>
          <p:cNvPr id="29703" name="TextBox 29702"/>
          <p:cNvSpPr txBox="1"/>
          <p:nvPr/>
        </p:nvSpPr>
        <p:spPr>
          <a:xfrm>
            <a:off x="5442805" y="4880602"/>
            <a:ext cx="1362320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전등제어</a:t>
            </a:r>
          </a:p>
        </p:txBody>
      </p:sp>
      <p:sp>
        <p:nvSpPr>
          <p:cNvPr id="29704" name="TextBox 29703"/>
          <p:cNvSpPr txBox="1"/>
          <p:nvPr/>
        </p:nvSpPr>
        <p:spPr>
          <a:xfrm>
            <a:off x="8001449" y="4880602"/>
            <a:ext cx="1365901" cy="4525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화재대피</a:t>
            </a:r>
          </a:p>
        </p:txBody>
      </p:sp>
      <p:sp>
        <p:nvSpPr>
          <p:cNvPr id="29705" name="모서리가 둥근 직사각형 29704"/>
          <p:cNvSpPr/>
          <p:nvPr/>
        </p:nvSpPr>
        <p:spPr>
          <a:xfrm>
            <a:off x="2571318" y="2369641"/>
            <a:ext cx="2136195" cy="213295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06" name="모서리가 둥근 직사각형 29705"/>
          <p:cNvSpPr/>
          <p:nvPr/>
        </p:nvSpPr>
        <p:spPr>
          <a:xfrm>
            <a:off x="5033088" y="2355348"/>
            <a:ext cx="2136139" cy="2134576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07" name="모서리가 둥근 직사각형 29706"/>
          <p:cNvSpPr/>
          <p:nvPr/>
        </p:nvSpPr>
        <p:spPr>
          <a:xfrm>
            <a:off x="7494801" y="2363276"/>
            <a:ext cx="2134576" cy="2136139"/>
          </a:xfrm>
          <a:prstGeom prst="roundRect">
            <a:avLst>
              <a:gd name="adj" fmla="val 18489"/>
            </a:avLst>
          </a:prstGeom>
          <a:solidFill>
            <a:schemeClr val="bg1"/>
          </a:solidFill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708" name="그림 2970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15931" y="2645969"/>
            <a:ext cx="1646968" cy="16469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9709" name="그림 2970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201430" y="2522071"/>
            <a:ext cx="1799453" cy="1799453"/>
          </a:xfrm>
          <a:prstGeom prst="rect">
            <a:avLst/>
          </a:prstGeom>
          <a:noFill/>
          <a:ln w="25404" cap="flat" cmpd="sng" algn="ctr">
            <a:solidFill>
              <a:schemeClr val="bg1"/>
            </a:solidFill>
            <a:prstDash val="solid"/>
            <a:round/>
          </a:ln>
        </p:spPr>
      </p:pic>
      <p:pic>
        <p:nvPicPr>
          <p:cNvPr id="29710" name="그림 29709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769566" y="2491920"/>
            <a:ext cx="1581864" cy="18788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30720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30722" name="TextBox 30721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창문 제어 시나리오</a:t>
            </a:r>
          </a:p>
        </p:txBody>
      </p:sp>
      <p:sp>
        <p:nvSpPr>
          <p:cNvPr id="30723" name="모서리가 둥근 직사각형 30722"/>
          <p:cNvSpPr/>
          <p:nvPr/>
        </p:nvSpPr>
        <p:spPr>
          <a:xfrm>
            <a:off x="4577250" y="1705762"/>
            <a:ext cx="1081581" cy="1046629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4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24" name="그림 30723" descr="그림 17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98022" y="1909058"/>
            <a:ext cx="625744" cy="6257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25" name="모서리가 둥근 직사각형 30724"/>
          <p:cNvSpPr/>
          <p:nvPr/>
        </p:nvSpPr>
        <p:spPr>
          <a:xfrm>
            <a:off x="4507344" y="4597909"/>
            <a:ext cx="1081581" cy="1045065"/>
          </a:xfrm>
          <a:prstGeom prst="roundRect">
            <a:avLst>
              <a:gd name="adj" fmla="val 18750"/>
            </a:avLst>
          </a:prstGeom>
          <a:solidFill>
            <a:schemeClr val="bg1"/>
          </a:solidFill>
          <a:ln w="25404" cap="flat" cmpd="sng" algn="ctr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26" name="그림 3072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769434" y="4955254"/>
            <a:ext cx="624180" cy="6257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727" name="그림 3072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585931" y="3017608"/>
            <a:ext cx="862373" cy="8290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0728" name="직선 화살표 연결선 30727"/>
          <p:cNvCxnSpPr/>
          <p:nvPr/>
        </p:nvCxnSpPr>
        <p:spPr>
          <a:xfrm flipH="1" flipV="1">
            <a:off x="7416967" y="2582429"/>
            <a:ext cx="1168963" cy="849698"/>
          </a:xfrm>
          <a:prstGeom prst="straightConnector1">
            <a:avLst/>
          </a:prstGeom>
          <a:ln w="38079" cap="flat" cmpd="sng" algn="ctr">
            <a:solidFill>
              <a:schemeClr val="bg1"/>
            </a:solidFill>
            <a:prstDash val="solid"/>
            <a:round/>
            <a:tailEnd type="arrow" w="med" len="med"/>
          </a:ln>
        </p:spPr>
      </p:cxnSp>
      <p:sp>
        <p:nvSpPr>
          <p:cNvPr id="30729" name="TextBox 30728"/>
          <p:cNvSpPr txBox="1"/>
          <p:nvPr/>
        </p:nvSpPr>
        <p:spPr>
          <a:xfrm>
            <a:off x="8303238" y="5353916"/>
            <a:ext cx="1280075" cy="8766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</a:p>
        </p:txBody>
      </p:sp>
      <p:pic>
        <p:nvPicPr>
          <p:cNvPr id="30730" name="그림 30729" descr="그림 174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9208" y="1666063"/>
            <a:ext cx="1080018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731" name="그림 30730" descr="그림 174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326026" y="4674124"/>
            <a:ext cx="1078399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32" name="모서리가 둥근 직사각형 30731"/>
          <p:cNvSpPr/>
          <p:nvPr/>
        </p:nvSpPr>
        <p:spPr>
          <a:xfrm>
            <a:off x="6554594" y="1851882"/>
            <a:ext cx="1691468" cy="741657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30733" name="직선 화살표 연결선 30732"/>
          <p:cNvCxnSpPr/>
          <p:nvPr/>
        </p:nvCxnSpPr>
        <p:spPr>
          <a:xfrm>
            <a:off x="8201562" y="2204425"/>
            <a:ext cx="1396045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0734" name="직선 화살표 연결선 30733"/>
          <p:cNvCxnSpPr>
            <a:stCxn id="30732" idx="1"/>
            <a:endCxn id="30723" idx="3"/>
          </p:cNvCxnSpPr>
          <p:nvPr/>
        </p:nvCxnSpPr>
        <p:spPr>
          <a:xfrm rot="10800000" flipV="1">
            <a:off x="5658832" y="2221902"/>
            <a:ext cx="895762" cy="7984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35" name="모서리가 둥근 직사각형 30734"/>
          <p:cNvSpPr/>
          <p:nvPr/>
        </p:nvSpPr>
        <p:spPr>
          <a:xfrm>
            <a:off x="6554594" y="4890150"/>
            <a:ext cx="1691468" cy="743276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30736" name="직선 화살표 연결선 30735"/>
          <p:cNvCxnSpPr/>
          <p:nvPr/>
        </p:nvCxnSpPr>
        <p:spPr>
          <a:xfrm rot="10800000">
            <a:off x="8188887" y="5231582"/>
            <a:ext cx="1397608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0737" name="직선 화살표 연결선 30736"/>
          <p:cNvCxnSpPr/>
          <p:nvPr/>
        </p:nvCxnSpPr>
        <p:spPr>
          <a:xfrm flipH="1">
            <a:off x="5647720" y="5225272"/>
            <a:ext cx="906873" cy="9491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38" name="TextBox 30737"/>
          <p:cNvSpPr txBox="1"/>
          <p:nvPr/>
        </p:nvSpPr>
        <p:spPr>
          <a:xfrm>
            <a:off x="8423898" y="1832787"/>
            <a:ext cx="1162598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</a:p>
        </p:txBody>
      </p:sp>
      <p:sp>
        <p:nvSpPr>
          <p:cNvPr id="30739" name="TextBox 30738"/>
          <p:cNvSpPr txBox="1"/>
          <p:nvPr/>
        </p:nvSpPr>
        <p:spPr>
          <a:xfrm rot="18360000">
            <a:off x="7186704" y="3127212"/>
            <a:ext cx="1240376" cy="93864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eaVert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기상정보</a:t>
            </a:r>
          </a:p>
        </p:txBody>
      </p:sp>
      <p:sp>
        <p:nvSpPr>
          <p:cNvPr id="30740" name="TextBox 30739"/>
          <p:cNvSpPr txBox="1"/>
          <p:nvPr/>
        </p:nvSpPr>
        <p:spPr>
          <a:xfrm>
            <a:off x="5569886" y="1831223"/>
            <a:ext cx="1184820" cy="44785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자동닫기</a:t>
            </a:r>
          </a:p>
        </p:txBody>
      </p:sp>
      <p:pic>
        <p:nvPicPr>
          <p:cNvPr id="30741" name="그림 3074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45404" y="1666063"/>
            <a:ext cx="2711073" cy="40880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0742" name="직선 화살표 연결선 30741"/>
          <p:cNvCxnSpPr/>
          <p:nvPr/>
        </p:nvCxnSpPr>
        <p:spPr>
          <a:xfrm rot="10800000" flipV="1">
            <a:off x="8188887" y="2402975"/>
            <a:ext cx="1394425" cy="9547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0743" name="TextBox 30742"/>
          <p:cNvSpPr txBox="1"/>
          <p:nvPr/>
        </p:nvSpPr>
        <p:spPr>
          <a:xfrm>
            <a:off x="8350865" y="2522071"/>
            <a:ext cx="1184820" cy="4479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자동설정</a:t>
            </a:r>
          </a:p>
        </p:txBody>
      </p:sp>
      <p:sp>
        <p:nvSpPr>
          <p:cNvPr id="30744" name="TextBox 30743"/>
          <p:cNvSpPr txBox="1"/>
          <p:nvPr/>
        </p:nvSpPr>
        <p:spPr>
          <a:xfrm>
            <a:off x="5407908" y="5663577"/>
            <a:ext cx="1388060" cy="8751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</a:t>
            </a:r>
          </a:p>
        </p:txBody>
      </p:sp>
      <p:sp>
        <p:nvSpPr>
          <p:cNvPr id="30745" name="TextBox 30744"/>
          <p:cNvSpPr txBox="1"/>
          <p:nvPr/>
        </p:nvSpPr>
        <p:spPr>
          <a:xfrm>
            <a:off x="8298436" y="5473012"/>
            <a:ext cx="1281694" cy="8766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7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열기 / 닫기 메세지전송</a:t>
            </a:r>
          </a:p>
        </p:txBody>
      </p:sp>
      <p:cxnSp>
        <p:nvCxnSpPr>
          <p:cNvPr id="30746" name="직선 화살표 연결선 30745"/>
          <p:cNvCxnSpPr/>
          <p:nvPr/>
        </p:nvCxnSpPr>
        <p:spPr>
          <a:xfrm flipH="1" flipV="1">
            <a:off x="7421769" y="2582429"/>
            <a:ext cx="1170527" cy="849698"/>
          </a:xfrm>
          <a:prstGeom prst="straightConnector1">
            <a:avLst/>
          </a:prstGeom>
          <a:ln w="38079" cap="flat" cmpd="sng" algn="ctr">
            <a:solidFill>
              <a:srgbClr val="000000"/>
            </a:solidFill>
            <a:prstDash val="solid"/>
            <a:round/>
            <a:tailEnd type="arrow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1744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31746" name="TextBox 31745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전등 제어 시나리오</a:t>
            </a:r>
          </a:p>
        </p:txBody>
      </p:sp>
      <p:sp>
        <p:nvSpPr>
          <p:cNvPr id="31747" name="모서리가 둥근 직사각형 31746"/>
          <p:cNvSpPr/>
          <p:nvPr/>
        </p:nvSpPr>
        <p:spPr>
          <a:xfrm>
            <a:off x="6638738" y="1758135"/>
            <a:ext cx="1691468" cy="741713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pic>
        <p:nvPicPr>
          <p:cNvPr id="31748" name="그림 31747" descr="그림 17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04274" y="1664444"/>
            <a:ext cx="906873" cy="9084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49" name="TextBox 31748"/>
          <p:cNvSpPr txBox="1"/>
          <p:nvPr/>
        </p:nvSpPr>
        <p:spPr>
          <a:xfrm>
            <a:off x="4602655" y="2584048"/>
            <a:ext cx="1073653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조도센서</a:t>
            </a:r>
          </a:p>
        </p:txBody>
      </p:sp>
      <p:cxnSp>
        <p:nvCxnSpPr>
          <p:cNvPr id="31750" name="직선 화살표 연결선 31749"/>
          <p:cNvCxnSpPr>
            <a:endCxn id="31747" idx="3"/>
          </p:cNvCxnSpPr>
          <p:nvPr/>
        </p:nvCxnSpPr>
        <p:spPr>
          <a:xfrm rot="10800000">
            <a:off x="8330206" y="2128210"/>
            <a:ext cx="1189566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1751" name="직선 화살표 연결선 31750"/>
          <p:cNvCxnSpPr>
            <a:endCxn id="31747" idx="1"/>
          </p:cNvCxnSpPr>
          <p:nvPr/>
        </p:nvCxnSpPr>
        <p:spPr>
          <a:xfrm>
            <a:off x="5509529" y="2118663"/>
            <a:ext cx="1129209" cy="9547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1752" name="직선 화살표 연결선 31751"/>
          <p:cNvCxnSpPr>
            <a:stCxn id="31747" idx="2"/>
          </p:cNvCxnSpPr>
          <p:nvPr/>
        </p:nvCxnSpPr>
        <p:spPr>
          <a:xfrm rot="16200000" flipH="1">
            <a:off x="7424952" y="2560207"/>
            <a:ext cx="649585" cy="52887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31753" name="그림 31752" descr="그림 17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9773" y="1586610"/>
            <a:ext cx="1080018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54" name="TextBox 31753"/>
          <p:cNvSpPr txBox="1"/>
          <p:nvPr/>
        </p:nvSpPr>
        <p:spPr>
          <a:xfrm>
            <a:off x="8211110" y="3066854"/>
            <a:ext cx="126578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</p:txBody>
      </p:sp>
      <p:pic>
        <p:nvPicPr>
          <p:cNvPr id="31755" name="그림 31754" descr="그림 17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519773" y="4697965"/>
            <a:ext cx="1080018" cy="107996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1756" name="직선 화살표 연결선 31755"/>
          <p:cNvCxnSpPr/>
          <p:nvPr/>
        </p:nvCxnSpPr>
        <p:spPr>
          <a:xfrm flipH="1">
            <a:off x="8384198" y="5236383"/>
            <a:ext cx="1135574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31757" name="모서리가 둥근 직사각형 31756"/>
          <p:cNvSpPr/>
          <p:nvPr/>
        </p:nvSpPr>
        <p:spPr>
          <a:xfrm>
            <a:off x="6692786" y="4866308"/>
            <a:ext cx="1691412" cy="743276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cxnSp>
        <p:nvCxnSpPr>
          <p:cNvPr id="31758" name="직선 화살표 연결선 31757"/>
          <p:cNvCxnSpPr/>
          <p:nvPr/>
        </p:nvCxnSpPr>
        <p:spPr>
          <a:xfrm flipH="1">
            <a:off x="5706459" y="5236383"/>
            <a:ext cx="987890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pic>
        <p:nvPicPr>
          <p:cNvPr id="31759" name="그림 31758" descr="그림 174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553408" y="4659830"/>
            <a:ext cx="1156233" cy="11562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1760" name="TextBox 31759"/>
          <p:cNvSpPr txBox="1"/>
          <p:nvPr/>
        </p:nvSpPr>
        <p:spPr>
          <a:xfrm>
            <a:off x="5468267" y="5414218"/>
            <a:ext cx="1265782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</p:txBody>
      </p:sp>
      <p:sp>
        <p:nvSpPr>
          <p:cNvPr id="31761" name="TextBox 31760"/>
          <p:cNvSpPr txBox="1"/>
          <p:nvPr/>
        </p:nvSpPr>
        <p:spPr>
          <a:xfrm>
            <a:off x="8330206" y="5414218"/>
            <a:ext cx="1360994" cy="6448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켜짐 / 꺼짐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메시지 전송</a:t>
            </a:r>
          </a:p>
        </p:txBody>
      </p:sp>
      <p:sp>
        <p:nvSpPr>
          <p:cNvPr id="31762" name="TextBox 31761"/>
          <p:cNvSpPr txBox="1"/>
          <p:nvPr/>
        </p:nvSpPr>
        <p:spPr>
          <a:xfrm>
            <a:off x="5604839" y="2236195"/>
            <a:ext cx="910056" cy="3668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빛 감지</a:t>
            </a:r>
          </a:p>
        </p:txBody>
      </p:sp>
      <p:sp>
        <p:nvSpPr>
          <p:cNvPr id="31763" name="TextBox 31762"/>
          <p:cNvSpPr txBox="1"/>
          <p:nvPr/>
        </p:nvSpPr>
        <p:spPr>
          <a:xfrm>
            <a:off x="8384199" y="2201298"/>
            <a:ext cx="1141939" cy="3700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자동 설정</a:t>
            </a:r>
          </a:p>
        </p:txBody>
      </p:sp>
      <p:pic>
        <p:nvPicPr>
          <p:cNvPr id="31764" name="그림 31763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66176" y="1758135"/>
            <a:ext cx="2604651" cy="40880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1765" name="그림 31764" descr="그림 174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343935" y="3117664"/>
            <a:ext cx="1156233" cy="11546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32768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수행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시나리오</a:t>
            </a:r>
          </a:p>
        </p:txBody>
      </p:sp>
      <p:sp>
        <p:nvSpPr>
          <p:cNvPr id="32770" name="TextBox 32769"/>
          <p:cNvSpPr txBox="1"/>
          <p:nvPr/>
        </p:nvSpPr>
        <p:spPr>
          <a:xfrm>
            <a:off x="5341186" y="433559"/>
            <a:ext cx="39785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 시나리오</a:t>
            </a:r>
          </a:p>
        </p:txBody>
      </p:sp>
      <p:sp>
        <p:nvSpPr>
          <p:cNvPr id="32771" name="모서리가 둥근 직사각형 32770"/>
          <p:cNvSpPr/>
          <p:nvPr/>
        </p:nvSpPr>
        <p:spPr>
          <a:xfrm>
            <a:off x="6483125" y="2850828"/>
            <a:ext cx="1691468" cy="743332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</a:t>
            </a:r>
          </a:p>
        </p:txBody>
      </p:sp>
      <p:sp>
        <p:nvSpPr>
          <p:cNvPr id="32772" name="TextBox 32771"/>
          <p:cNvSpPr txBox="1"/>
          <p:nvPr/>
        </p:nvSpPr>
        <p:spPr>
          <a:xfrm>
            <a:off x="5120414" y="2901694"/>
            <a:ext cx="1141786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감지</a:t>
            </a:r>
          </a:p>
        </p:txBody>
      </p:sp>
      <p:cxnSp>
        <p:nvCxnSpPr>
          <p:cNvPr id="32773" name="직선 화살표 연결선 32772"/>
          <p:cNvCxnSpPr/>
          <p:nvPr/>
        </p:nvCxnSpPr>
        <p:spPr>
          <a:xfrm flipH="1" flipV="1">
            <a:off x="5854199" y="2379133"/>
            <a:ext cx="744840" cy="52256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cxnSp>
        <p:nvCxnSpPr>
          <p:cNvPr id="32774" name="직선 화살표 연결선 32773"/>
          <p:cNvCxnSpPr/>
          <p:nvPr/>
        </p:nvCxnSpPr>
        <p:spPr>
          <a:xfrm flipV="1">
            <a:off x="8174594" y="2388681"/>
            <a:ext cx="921167" cy="49079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cxnSp>
        <p:nvCxnSpPr>
          <p:cNvPr id="32775" name="직선 화살표 연결선 32774"/>
          <p:cNvCxnSpPr>
            <a:endCxn id="32771" idx="2"/>
          </p:cNvCxnSpPr>
          <p:nvPr/>
        </p:nvCxnSpPr>
        <p:spPr>
          <a:xfrm rot="16200000" flipV="1">
            <a:off x="6772239" y="4149999"/>
            <a:ext cx="1125970" cy="14349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32776" name="TextBox 32775"/>
          <p:cNvSpPr txBox="1"/>
          <p:nvPr/>
        </p:nvSpPr>
        <p:spPr>
          <a:xfrm>
            <a:off x="8573201" y="2676176"/>
            <a:ext cx="1141939" cy="366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화재 발생</a:t>
            </a:r>
          </a:p>
        </p:txBody>
      </p:sp>
      <p:sp>
        <p:nvSpPr>
          <p:cNvPr id="32777" name="TextBox 32776"/>
          <p:cNvSpPr txBox="1"/>
          <p:nvPr/>
        </p:nvSpPr>
        <p:spPr>
          <a:xfrm>
            <a:off x="7366157" y="4102372"/>
            <a:ext cx="114193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잠금 해제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부저 작동</a:t>
            </a:r>
          </a:p>
        </p:txBody>
      </p:sp>
      <p:pic>
        <p:nvPicPr>
          <p:cNvPr id="32778" name="그림 3277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59830" y="2698399"/>
            <a:ext cx="611450" cy="611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79" name="그림 3277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84256" y="4061054"/>
            <a:ext cx="611506" cy="613069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</a:ln>
        </p:spPr>
      </p:pic>
      <p:pic>
        <p:nvPicPr>
          <p:cNvPr id="32780" name="그림 32779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095761" y="4061054"/>
            <a:ext cx="613013" cy="6130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1" name="그림 32780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619830" y="2636422"/>
            <a:ext cx="609886" cy="6115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2" name="그림 32781" descr="그림 174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65611" y="1594594"/>
            <a:ext cx="906873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3" name="그림 32782" descr="그림 174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947325" y="1928097"/>
            <a:ext cx="908437" cy="9068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4" name="그림 32783" descr="그림 174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795969" y="4809133"/>
            <a:ext cx="1062542" cy="10641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2785" name="그림 32784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480244" y="1809001"/>
            <a:ext cx="2857193" cy="40991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33792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3794" name="TextBox 33793"/>
          <p:cNvSpPr txBox="1"/>
          <p:nvPr/>
        </p:nvSpPr>
        <p:spPr>
          <a:xfrm>
            <a:off x="5341186" y="433559"/>
            <a:ext cx="205448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SERVER</a:t>
            </a:r>
          </a:p>
        </p:txBody>
      </p:sp>
      <p:sp>
        <p:nvSpPr>
          <p:cNvPr id="33795" name="모서리가 둥근 직사각형 33794"/>
          <p:cNvSpPr/>
          <p:nvPr/>
        </p:nvSpPr>
        <p:spPr>
          <a:xfrm>
            <a:off x="2547532" y="1793088"/>
            <a:ext cx="1732730" cy="1081581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사용자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(APP, WEB)</a:t>
            </a:r>
          </a:p>
        </p:txBody>
      </p:sp>
      <p:sp>
        <p:nvSpPr>
          <p:cNvPr id="33796" name="모서리가 둥근 직사각형 33795"/>
          <p:cNvSpPr/>
          <p:nvPr/>
        </p:nvSpPr>
        <p:spPr>
          <a:xfrm>
            <a:off x="6101939" y="1586610"/>
            <a:ext cx="4035649" cy="4901261"/>
          </a:xfrm>
          <a:prstGeom prst="roundRect">
            <a:avLst>
              <a:gd name="adj" fmla="val 18489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97" name="TextBox 33796"/>
          <p:cNvSpPr txBox="1"/>
          <p:nvPr/>
        </p:nvSpPr>
        <p:spPr>
          <a:xfrm>
            <a:off x="7377269" y="1809001"/>
            <a:ext cx="1658135" cy="5142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SERVER</a:t>
            </a:r>
          </a:p>
        </p:txBody>
      </p:sp>
      <p:sp>
        <p:nvSpPr>
          <p:cNvPr id="33798" name="모서리가 둥근 직사각형 33797"/>
          <p:cNvSpPr/>
          <p:nvPr/>
        </p:nvSpPr>
        <p:spPr>
          <a:xfrm>
            <a:off x="6513276" y="2485555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수신</a:t>
            </a:r>
          </a:p>
        </p:txBody>
      </p:sp>
      <p:cxnSp>
        <p:nvCxnSpPr>
          <p:cNvPr id="33799" name="직선 화살표 연결선 33798"/>
          <p:cNvCxnSpPr>
            <a:stCxn id="33795" idx="3"/>
            <a:endCxn id="33798" idx="1"/>
          </p:cNvCxnSpPr>
          <p:nvPr/>
        </p:nvCxnSpPr>
        <p:spPr>
          <a:xfrm>
            <a:off x="4278644" y="2333069"/>
            <a:ext cx="2234632" cy="414575"/>
          </a:xfrm>
          <a:prstGeom prst="straightConnector1">
            <a:avLst/>
          </a:prstGeom>
          <a:ln w="9491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sp>
        <p:nvSpPr>
          <p:cNvPr id="33800" name="모서리가 둥근 직사각형 33799"/>
          <p:cNvSpPr/>
          <p:nvPr/>
        </p:nvSpPr>
        <p:spPr>
          <a:xfrm>
            <a:off x="6513276" y="3846647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처리</a:t>
            </a:r>
          </a:p>
        </p:txBody>
      </p:sp>
      <p:sp>
        <p:nvSpPr>
          <p:cNvPr id="33801" name="모서리가 둥근 직사각형 33800"/>
          <p:cNvSpPr/>
          <p:nvPr/>
        </p:nvSpPr>
        <p:spPr>
          <a:xfrm>
            <a:off x="6513276" y="5142636"/>
            <a:ext cx="1731167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데이터 송신</a:t>
            </a:r>
          </a:p>
        </p:txBody>
      </p:sp>
      <p:sp>
        <p:nvSpPr>
          <p:cNvPr id="33802" name="모서리가 둥근 직사각형 33801"/>
          <p:cNvSpPr/>
          <p:nvPr/>
        </p:nvSpPr>
        <p:spPr>
          <a:xfrm>
            <a:off x="9056063" y="3846647"/>
            <a:ext cx="865555" cy="52412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DB</a:t>
            </a:r>
          </a:p>
        </p:txBody>
      </p:sp>
      <p:cxnSp>
        <p:nvCxnSpPr>
          <p:cNvPr id="33803" name="직선 화살표 연결선 33802"/>
          <p:cNvCxnSpPr>
            <a:stCxn id="33798" idx="2"/>
            <a:endCxn id="33800" idx="0"/>
          </p:cNvCxnSpPr>
          <p:nvPr/>
        </p:nvCxnSpPr>
        <p:spPr>
          <a:xfrm>
            <a:off x="7377269" y="3009679"/>
            <a:ext cx="0" cy="836968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cxnSp>
        <p:nvCxnSpPr>
          <p:cNvPr id="33804" name="직선 화살표 연결선 33803"/>
          <p:cNvCxnSpPr>
            <a:stCxn id="33800" idx="2"/>
            <a:endCxn id="33801" idx="0"/>
          </p:cNvCxnSpPr>
          <p:nvPr/>
        </p:nvCxnSpPr>
        <p:spPr>
          <a:xfrm>
            <a:off x="7378888" y="4370772"/>
            <a:ext cx="0" cy="771864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cxnSp>
        <p:nvCxnSpPr>
          <p:cNvPr id="33805" name="직선 화살표 연결선 33804"/>
          <p:cNvCxnSpPr>
            <a:stCxn id="33800" idx="3"/>
            <a:endCxn id="33802" idx="1"/>
          </p:cNvCxnSpPr>
          <p:nvPr/>
        </p:nvCxnSpPr>
        <p:spPr>
          <a:xfrm>
            <a:off x="8242880" y="4108737"/>
            <a:ext cx="813182" cy="0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3806" name="모서리가 둥근 직사각형 33805"/>
          <p:cNvSpPr/>
          <p:nvPr/>
        </p:nvSpPr>
        <p:spPr>
          <a:xfrm>
            <a:off x="2653898" y="4863126"/>
            <a:ext cx="1731167" cy="1081581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라즈베리파이</a:t>
            </a:r>
          </a:p>
        </p:txBody>
      </p:sp>
      <p:cxnSp>
        <p:nvCxnSpPr>
          <p:cNvPr id="33807" name="직선 화살표 연결선 33806"/>
          <p:cNvCxnSpPr>
            <a:stCxn id="33795" idx="2"/>
            <a:endCxn id="33801" idx="1"/>
          </p:cNvCxnSpPr>
          <p:nvPr/>
        </p:nvCxnSpPr>
        <p:spPr>
          <a:xfrm>
            <a:off x="3413088" y="2874670"/>
            <a:ext cx="3100188" cy="2530056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</a:ln>
        </p:spPr>
      </p:cxnSp>
      <p:cxnSp>
        <p:nvCxnSpPr>
          <p:cNvPr id="33808" name="직선 화살표 연결선 33807"/>
          <p:cNvCxnSpPr>
            <a:stCxn id="33806" idx="3"/>
            <a:endCxn id="33801" idx="1"/>
          </p:cNvCxnSpPr>
          <p:nvPr/>
        </p:nvCxnSpPr>
        <p:spPr>
          <a:xfrm>
            <a:off x="4385066" y="5404726"/>
            <a:ext cx="2128210" cy="0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headEnd type="triangle" w="lg" len="lg"/>
          </a:ln>
        </p:spPr>
      </p:cxnSp>
      <p:sp>
        <p:nvSpPr>
          <p:cNvPr id="33809" name="TextBox 33808"/>
          <p:cNvSpPr txBox="1"/>
          <p:nvPr/>
        </p:nvSpPr>
        <p:spPr>
          <a:xfrm>
            <a:off x="7540865" y="3246308"/>
            <a:ext cx="2218776" cy="3716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실내 정보, 요청 정보</a:t>
            </a:r>
          </a:p>
        </p:txBody>
      </p:sp>
      <p:sp>
        <p:nvSpPr>
          <p:cNvPr id="33810" name="TextBox 33809"/>
          <p:cNvSpPr txBox="1"/>
          <p:nvPr/>
        </p:nvSpPr>
        <p:spPr>
          <a:xfrm>
            <a:off x="4454971" y="1726421"/>
            <a:ext cx="1646968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실내 정보 요청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원격 조작 요청</a:t>
            </a:r>
          </a:p>
        </p:txBody>
      </p:sp>
      <p:sp>
        <p:nvSpPr>
          <p:cNvPr id="33811" name="TextBox 33810"/>
          <p:cNvSpPr txBox="1"/>
          <p:nvPr/>
        </p:nvSpPr>
        <p:spPr>
          <a:xfrm>
            <a:off x="7540865" y="4588361"/>
            <a:ext cx="133250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발행</a:t>
            </a:r>
          </a:p>
        </p:txBody>
      </p:sp>
      <p:sp>
        <p:nvSpPr>
          <p:cNvPr id="33812" name="TextBox 33811"/>
          <p:cNvSpPr txBox="1"/>
          <p:nvPr/>
        </p:nvSpPr>
        <p:spPr>
          <a:xfrm>
            <a:off x="4861562" y="5066421"/>
            <a:ext cx="625744" cy="3684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응답</a:t>
            </a:r>
          </a:p>
        </p:txBody>
      </p:sp>
      <p:cxnSp>
        <p:nvCxnSpPr>
          <p:cNvPr id="33813" name="직선 화살표 연결선 33812"/>
          <p:cNvCxnSpPr>
            <a:stCxn id="33806" idx="0"/>
          </p:cNvCxnSpPr>
          <p:nvPr/>
        </p:nvCxnSpPr>
        <p:spPr>
          <a:xfrm flipV="1">
            <a:off x="3517890" y="2833408"/>
            <a:ext cx="3106553" cy="2029717"/>
          </a:xfrm>
          <a:prstGeom prst="straightConnector1">
            <a:avLst/>
          </a:prstGeom>
          <a:ln w="25404" cap="flat" cmpd="sng" algn="ctr">
            <a:solidFill>
              <a:srgbClr val="000000"/>
            </a:solidFill>
            <a:prstDash val="solid"/>
            <a:round/>
            <a:tailEnd type="triangle" w="lg" len="lg"/>
          </a:ln>
        </p:spPr>
      </p:cxnSp>
      <p:sp>
        <p:nvSpPr>
          <p:cNvPr id="33814" name="TextBox 33813"/>
          <p:cNvSpPr txBox="1"/>
          <p:nvPr/>
        </p:nvSpPr>
        <p:spPr>
          <a:xfrm>
            <a:off x="2547532" y="4046760"/>
            <a:ext cx="1427759" cy="64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센싱 데이터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각 모듈 상태</a:t>
            </a:r>
          </a:p>
        </p:txBody>
      </p:sp>
      <p:sp>
        <p:nvSpPr>
          <p:cNvPr id="33815" name="TextBox 33814"/>
          <p:cNvSpPr txBox="1"/>
          <p:nvPr/>
        </p:nvSpPr>
        <p:spPr>
          <a:xfrm>
            <a:off x="4651901" y="2584048"/>
            <a:ext cx="1448374" cy="3716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HTTP(WEB)</a:t>
            </a:r>
          </a:p>
        </p:txBody>
      </p:sp>
      <p:sp>
        <p:nvSpPr>
          <p:cNvPr id="33816" name="TextBox 33815"/>
          <p:cNvSpPr txBox="1"/>
          <p:nvPr/>
        </p:nvSpPr>
        <p:spPr>
          <a:xfrm>
            <a:off x="4485122" y="4448606"/>
            <a:ext cx="834103" cy="3606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</a:t>
            </a:r>
          </a:p>
        </p:txBody>
      </p:sp>
      <p:sp>
        <p:nvSpPr>
          <p:cNvPr id="33817" name="TextBox 33816"/>
          <p:cNvSpPr txBox="1"/>
          <p:nvPr/>
        </p:nvSpPr>
        <p:spPr>
          <a:xfrm>
            <a:off x="4650338" y="2858813"/>
            <a:ext cx="1440412" cy="3716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MQTT(APP)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17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3820" name="TextBox 33819"/>
          <p:cNvSpPr txBox="1"/>
          <p:nvPr/>
        </p:nvSpPr>
        <p:spPr>
          <a:xfrm>
            <a:off x="2728549" y="5911374"/>
            <a:ext cx="1209551" cy="9077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Raspbian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Mosquito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-윤고딕330"/>
                <a:sym typeface="Wingdings"/>
              </a:rPr>
              <a:t>PyThon</a:t>
            </a:r>
            <a:endParaRPr lang="ko-KR" altLang="ko-KR" sz="18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Box 34816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4818" name="TextBox 34817"/>
          <p:cNvSpPr txBox="1"/>
          <p:nvPr/>
        </p:nvSpPr>
        <p:spPr>
          <a:xfrm>
            <a:off x="5341186" y="433559"/>
            <a:ext cx="1482989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</a:t>
            </a:r>
          </a:p>
        </p:txBody>
      </p:sp>
      <p:sp>
        <p:nvSpPr>
          <p:cNvPr id="34819" name="모서리가 둥근 직사각형 34818"/>
          <p:cNvSpPr/>
          <p:nvPr/>
        </p:nvSpPr>
        <p:spPr>
          <a:xfrm>
            <a:off x="2941393" y="1774048"/>
            <a:ext cx="1511958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Publisher</a:t>
            </a:r>
          </a:p>
        </p:txBody>
      </p:sp>
      <p:sp>
        <p:nvSpPr>
          <p:cNvPr id="34820" name="모서리가 둥근 직사각형 34819"/>
          <p:cNvSpPr/>
          <p:nvPr/>
        </p:nvSpPr>
        <p:spPr>
          <a:xfrm>
            <a:off x="5158549" y="1774048"/>
            <a:ext cx="1513578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Broker</a:t>
            </a:r>
          </a:p>
        </p:txBody>
      </p:sp>
      <p:sp>
        <p:nvSpPr>
          <p:cNvPr id="34821" name="모서리가 둥근 직사각형 34820"/>
          <p:cNvSpPr/>
          <p:nvPr/>
        </p:nvSpPr>
        <p:spPr>
          <a:xfrm>
            <a:off x="7377269" y="1774048"/>
            <a:ext cx="1515197" cy="721054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Subscriber</a:t>
            </a:r>
          </a:p>
        </p:txBody>
      </p:sp>
      <p:cxnSp>
        <p:nvCxnSpPr>
          <p:cNvPr id="34822" name="직선 화살표 연결선 34821"/>
          <p:cNvCxnSpPr>
            <a:stCxn id="34819" idx="2"/>
          </p:cNvCxnSpPr>
          <p:nvPr/>
        </p:nvCxnSpPr>
        <p:spPr>
          <a:xfrm rot="16200000" flipH="1">
            <a:off x="2051996" y="4140507"/>
            <a:ext cx="3290809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3" name="직선 화살표 연결선 34822"/>
          <p:cNvCxnSpPr>
            <a:stCxn id="34821" idx="2"/>
          </p:cNvCxnSpPr>
          <p:nvPr/>
        </p:nvCxnSpPr>
        <p:spPr>
          <a:xfrm rot="5400000">
            <a:off x="6488653" y="4139726"/>
            <a:ext cx="3290809" cy="1563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4" name="직선 화살표 연결선 34823"/>
          <p:cNvCxnSpPr>
            <a:stCxn id="34820" idx="2"/>
          </p:cNvCxnSpPr>
          <p:nvPr/>
        </p:nvCxnSpPr>
        <p:spPr>
          <a:xfrm rot="16200000" flipH="1">
            <a:off x="4270715" y="4140507"/>
            <a:ext cx="3290809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4825" name="직선 화살표 연결선 34824"/>
          <p:cNvCxnSpPr/>
          <p:nvPr/>
        </p:nvCxnSpPr>
        <p:spPr>
          <a:xfrm>
            <a:off x="3697400" y="3922918"/>
            <a:ext cx="2142504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34826" name="TextBox 34825"/>
          <p:cNvSpPr txBox="1"/>
          <p:nvPr/>
        </p:nvSpPr>
        <p:spPr>
          <a:xfrm>
            <a:off x="3845083" y="3552843"/>
            <a:ext cx="1796271" cy="3684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</a:p>
        </p:txBody>
      </p:sp>
      <p:sp>
        <p:nvSpPr>
          <p:cNvPr id="34827" name="TextBox 34826"/>
          <p:cNvSpPr txBox="1"/>
          <p:nvPr/>
        </p:nvSpPr>
        <p:spPr>
          <a:xfrm>
            <a:off x="6440244" y="2676176"/>
            <a:ext cx="1226083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Sub(topic)</a:t>
            </a:r>
          </a:p>
        </p:txBody>
      </p:sp>
      <p:cxnSp>
        <p:nvCxnSpPr>
          <p:cNvPr id="34828" name="직선 화살표 연결선 34827"/>
          <p:cNvCxnSpPr/>
          <p:nvPr/>
        </p:nvCxnSpPr>
        <p:spPr>
          <a:xfrm>
            <a:off x="5992335" y="3049378"/>
            <a:ext cx="2140941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headEnd type="triangle" w="lg" len="lg"/>
          </a:ln>
        </p:spPr>
      </p:cxnSp>
      <p:sp>
        <p:nvSpPr>
          <p:cNvPr id="34829" name="TextBox 34828"/>
          <p:cNvSpPr txBox="1"/>
          <p:nvPr/>
        </p:nvSpPr>
        <p:spPr>
          <a:xfrm>
            <a:off x="6101939" y="4229453"/>
            <a:ext cx="1798561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Pub(topic, data)</a:t>
            </a:r>
          </a:p>
        </p:txBody>
      </p:sp>
      <p:cxnSp>
        <p:nvCxnSpPr>
          <p:cNvPr id="34830" name="직선 화살표 연결선 34829"/>
          <p:cNvCxnSpPr/>
          <p:nvPr/>
        </p:nvCxnSpPr>
        <p:spPr>
          <a:xfrm>
            <a:off x="5922485" y="4602655"/>
            <a:ext cx="2140885" cy="0"/>
          </a:xfrm>
          <a:prstGeom prst="straightConnector1">
            <a:avLst/>
          </a:prstGeom>
          <a:ln w="25404" cap="flat" cmpd="sng" algn="ctr">
            <a:solidFill>
              <a:schemeClr val="tx1"/>
            </a:solidFill>
            <a:prstDash val="solid"/>
            <a:round/>
            <a:tailEnd type="triangle" w="lg" len="lg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18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35840"/>
          <p:cNvSpPr txBox="1"/>
          <p:nvPr/>
        </p:nvSpPr>
        <p:spPr>
          <a:xfrm>
            <a:off x="1137193" y="0"/>
            <a:ext cx="3883163" cy="930715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5842" name="TextBox 35841"/>
          <p:cNvSpPr txBox="1"/>
          <p:nvPr/>
        </p:nvSpPr>
        <p:spPr>
          <a:xfrm>
            <a:off x="5369773" y="244612"/>
            <a:ext cx="434380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구성도1</a:t>
            </a:r>
          </a:p>
        </p:txBody>
      </p:sp>
      <p:pic>
        <p:nvPicPr>
          <p:cNvPr id="35843" name="그림 3584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7796" y="1553276"/>
            <a:ext cx="544783" cy="5463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4" name="그림 35843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67796" y="2671374"/>
            <a:ext cx="544783" cy="5447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5" name="그림 35844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89077" y="1891581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6" name="그림 3584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268531" y="4151619"/>
            <a:ext cx="878286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7" name="그림 35846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59811" y="4070602"/>
            <a:ext cx="760753" cy="76237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8" name="그림 35847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220903" y="5387250"/>
            <a:ext cx="975160" cy="97516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9" name="TextBox 35848"/>
          <p:cNvSpPr txBox="1"/>
          <p:nvPr/>
        </p:nvSpPr>
        <p:spPr>
          <a:xfrm>
            <a:off x="1859811" y="2099623"/>
            <a:ext cx="868738" cy="3001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온도센서</a:t>
            </a:r>
          </a:p>
        </p:txBody>
      </p:sp>
      <p:sp>
        <p:nvSpPr>
          <p:cNvPr id="35850" name="TextBox 35849"/>
          <p:cNvSpPr txBox="1"/>
          <p:nvPr/>
        </p:nvSpPr>
        <p:spPr>
          <a:xfrm>
            <a:off x="1807382" y="3216157"/>
            <a:ext cx="1626364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화재감지센서</a:t>
            </a:r>
          </a:p>
        </p:txBody>
      </p:sp>
      <p:sp>
        <p:nvSpPr>
          <p:cNvPr id="35851" name="TextBox 35850"/>
          <p:cNvSpPr txBox="1"/>
          <p:nvPr/>
        </p:nvSpPr>
        <p:spPr>
          <a:xfrm>
            <a:off x="1859811" y="4944142"/>
            <a:ext cx="1229265" cy="44310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조도센서</a:t>
            </a:r>
          </a:p>
        </p:txBody>
      </p:sp>
      <p:sp>
        <p:nvSpPr>
          <p:cNvPr id="35852" name="TextBox 35851"/>
          <p:cNvSpPr txBox="1"/>
          <p:nvPr/>
        </p:nvSpPr>
        <p:spPr>
          <a:xfrm>
            <a:off x="3365461" y="6371957"/>
            <a:ext cx="1526252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RSS</a:t>
            </a:r>
          </a:p>
        </p:txBody>
      </p:sp>
      <p:cxnSp>
        <p:nvCxnSpPr>
          <p:cNvPr id="35853" name="직선 연결선 35852"/>
          <p:cNvCxnSpPr/>
          <p:nvPr/>
        </p:nvCxnSpPr>
        <p:spPr>
          <a:xfrm>
            <a:off x="2512579" y="1826477"/>
            <a:ext cx="215970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4" name="직선 연결선 35853"/>
          <p:cNvCxnSpPr/>
          <p:nvPr/>
        </p:nvCxnSpPr>
        <p:spPr>
          <a:xfrm>
            <a:off x="2512579" y="2942956"/>
            <a:ext cx="215970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5" name="직선 연결선 35854"/>
          <p:cNvCxnSpPr/>
          <p:nvPr/>
        </p:nvCxnSpPr>
        <p:spPr>
          <a:xfrm rot="16200000" flipH="1">
            <a:off x="2170310" y="2384717"/>
            <a:ext cx="1116478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5856" name="직선 화살표 연결선 35855"/>
          <p:cNvCxnSpPr>
            <a:stCxn id="35849" idx="3"/>
          </p:cNvCxnSpPr>
          <p:nvPr/>
        </p:nvCxnSpPr>
        <p:spPr>
          <a:xfrm>
            <a:off x="2728549" y="2248926"/>
            <a:ext cx="360527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57" name="직선 화살표 연결선 35856"/>
          <p:cNvCxnSpPr/>
          <p:nvPr/>
        </p:nvCxnSpPr>
        <p:spPr>
          <a:xfrm>
            <a:off x="2620564" y="4451788"/>
            <a:ext cx="64796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58" name="TextBox 35857"/>
          <p:cNvSpPr txBox="1"/>
          <p:nvPr/>
        </p:nvSpPr>
        <p:spPr>
          <a:xfrm>
            <a:off x="3192316" y="2577683"/>
            <a:ext cx="1550094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35859" name="TextBox 35858"/>
          <p:cNvSpPr txBox="1"/>
          <p:nvPr/>
        </p:nvSpPr>
        <p:spPr>
          <a:xfrm>
            <a:off x="3371770" y="4831355"/>
            <a:ext cx="1551713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cxnSp>
        <p:nvCxnSpPr>
          <p:cNvPr id="35860" name="직선 화살표 연결선 35859"/>
          <p:cNvCxnSpPr/>
          <p:nvPr/>
        </p:nvCxnSpPr>
        <p:spPr>
          <a:xfrm rot="16200000" flipH="1">
            <a:off x="3853013" y="2302918"/>
            <a:ext cx="1421505" cy="119593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1" name="직선 화살표 연결선 35860"/>
          <p:cNvCxnSpPr/>
          <p:nvPr/>
        </p:nvCxnSpPr>
        <p:spPr>
          <a:xfrm flipV="1">
            <a:off x="4146817" y="3611638"/>
            <a:ext cx="1014914" cy="84015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2" name="직선 화살표 연결선 35861"/>
          <p:cNvCxnSpPr/>
          <p:nvPr/>
        </p:nvCxnSpPr>
        <p:spPr>
          <a:xfrm rot="5400000" flipH="1" flipV="1">
            <a:off x="3547315" y="4260386"/>
            <a:ext cx="2263164" cy="965668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63" name="직사각형 35862"/>
          <p:cNvSpPr/>
          <p:nvPr/>
        </p:nvSpPr>
        <p:spPr>
          <a:xfrm>
            <a:off x="1504030" y="1037081"/>
            <a:ext cx="3659265" cy="5827230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5864" name="TextBox 35863"/>
          <p:cNvSpPr txBox="1"/>
          <p:nvPr/>
        </p:nvSpPr>
        <p:spPr>
          <a:xfrm>
            <a:off x="3089077" y="1148304"/>
            <a:ext cx="2433182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</a:p>
        </p:txBody>
      </p:sp>
      <p:pic>
        <p:nvPicPr>
          <p:cNvPr id="35865" name="그림 35864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23163" y="5141073"/>
            <a:ext cx="1299171" cy="7337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66" name="직선 화살표 연결선 35865"/>
          <p:cNvCxnSpPr/>
          <p:nvPr/>
        </p:nvCxnSpPr>
        <p:spPr>
          <a:xfrm rot="16200000" flipH="1">
            <a:off x="6481506" y="3848266"/>
            <a:ext cx="1450093" cy="1135574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67" name="직선 화살표 연결선 35866"/>
          <p:cNvCxnSpPr/>
          <p:nvPr/>
        </p:nvCxnSpPr>
        <p:spPr>
          <a:xfrm>
            <a:off x="8423898" y="5507965"/>
            <a:ext cx="52730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68" name="TextBox 35867"/>
          <p:cNvSpPr txBox="1"/>
          <p:nvPr/>
        </p:nvSpPr>
        <p:spPr>
          <a:xfrm>
            <a:off x="5063239" y="4070602"/>
            <a:ext cx="1675555" cy="5622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Mosquitto</a:t>
            </a:r>
          </a:p>
        </p:txBody>
      </p:sp>
      <p:cxnSp>
        <p:nvCxnSpPr>
          <p:cNvPr id="35869" name="직선 화살표 연결선 35868"/>
          <p:cNvCxnSpPr/>
          <p:nvPr/>
        </p:nvCxnSpPr>
        <p:spPr>
          <a:xfrm rot="5400000" flipH="1" flipV="1">
            <a:off x="6124943" y="2532401"/>
            <a:ext cx="1594594" cy="567005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5870" name="직선 화살표 연결선 35869"/>
          <p:cNvCxnSpPr/>
          <p:nvPr/>
        </p:nvCxnSpPr>
        <p:spPr>
          <a:xfrm flipV="1">
            <a:off x="6638738" y="3581431"/>
            <a:ext cx="1011732" cy="3177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35871" name="그림 35870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8994086" y="1735913"/>
            <a:ext cx="713125" cy="60670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72" name="그림 35871" descr="그림 1750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504783" y="1226083"/>
            <a:ext cx="792523" cy="792523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cxnSp>
        <p:nvCxnSpPr>
          <p:cNvPr id="35873" name="직선 화살표 연결선 35872"/>
          <p:cNvCxnSpPr/>
          <p:nvPr/>
        </p:nvCxnSpPr>
        <p:spPr>
          <a:xfrm flipV="1">
            <a:off x="8090395" y="2040884"/>
            <a:ext cx="903691" cy="318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35874" name="그림 35873"/>
          <p:cNvPicPr/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308549" y="3282825"/>
            <a:ext cx="597156" cy="59721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75" name="직선 화살표 연결선 35874"/>
          <p:cNvCxnSpPr/>
          <p:nvPr/>
        </p:nvCxnSpPr>
        <p:spPr>
          <a:xfrm>
            <a:off x="8530319" y="3581431"/>
            <a:ext cx="778229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76" name="TextBox 35875"/>
          <p:cNvSpPr txBox="1"/>
          <p:nvPr/>
        </p:nvSpPr>
        <p:spPr>
          <a:xfrm>
            <a:off x="7205743" y="5951072"/>
            <a:ext cx="1983709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라즈베리파이</a:t>
            </a:r>
          </a:p>
        </p:txBody>
      </p:sp>
      <p:sp>
        <p:nvSpPr>
          <p:cNvPr id="35877" name="TextBox 35876"/>
          <p:cNvSpPr txBox="1"/>
          <p:nvPr/>
        </p:nvSpPr>
        <p:spPr>
          <a:xfrm>
            <a:off x="8795592" y="2371205"/>
            <a:ext cx="1110113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</a:p>
        </p:txBody>
      </p:sp>
      <p:sp>
        <p:nvSpPr>
          <p:cNvPr id="35878" name="TextBox 35877"/>
          <p:cNvSpPr txBox="1"/>
          <p:nvPr/>
        </p:nvSpPr>
        <p:spPr>
          <a:xfrm>
            <a:off x="9351430" y="3948323"/>
            <a:ext cx="962485" cy="3843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점등</a:t>
            </a:r>
          </a:p>
        </p:txBody>
      </p:sp>
      <p:sp>
        <p:nvSpPr>
          <p:cNvPr id="35879" name="TextBox 35878"/>
          <p:cNvSpPr txBox="1"/>
          <p:nvPr/>
        </p:nvSpPr>
        <p:spPr>
          <a:xfrm>
            <a:off x="8687551" y="5951072"/>
            <a:ext cx="1459585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PUSH알람</a:t>
            </a:r>
          </a:p>
        </p:txBody>
      </p:sp>
      <p:sp>
        <p:nvSpPr>
          <p:cNvPr id="35880" name="직사각형 35879"/>
          <p:cNvSpPr/>
          <p:nvPr/>
        </p:nvSpPr>
        <p:spPr>
          <a:xfrm>
            <a:off x="6638738" y="1037081"/>
            <a:ext cx="3676741" cy="5827230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5881" name="TextBox 35880"/>
          <p:cNvSpPr txBox="1"/>
          <p:nvPr/>
        </p:nvSpPr>
        <p:spPr>
          <a:xfrm>
            <a:off x="6913502" y="1157796"/>
            <a:ext cx="3182824" cy="4939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</a:p>
        </p:txBody>
      </p:sp>
      <p:pic>
        <p:nvPicPr>
          <p:cNvPr id="35882" name="그림 35881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161732" y="3313031"/>
            <a:ext cx="1477006" cy="7321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83" name="그림 3588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50470" y="3282825"/>
            <a:ext cx="879849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84" name="그림 35883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212108" y="1742278"/>
            <a:ext cx="879849" cy="6003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85" name="TextBox 35884"/>
          <p:cNvSpPr txBox="1"/>
          <p:nvPr/>
        </p:nvSpPr>
        <p:spPr>
          <a:xfrm>
            <a:off x="7315348" y="3911807"/>
            <a:ext cx="1550094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35886" name="TextBox 35885"/>
          <p:cNvSpPr txBox="1"/>
          <p:nvPr/>
        </p:nvSpPr>
        <p:spPr>
          <a:xfrm>
            <a:off x="6921487" y="2450602"/>
            <a:ext cx="1551657" cy="3653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cxnSp>
        <p:nvCxnSpPr>
          <p:cNvPr id="35887" name="직선 화살표 연결선 35886"/>
          <p:cNvCxnSpPr/>
          <p:nvPr/>
        </p:nvCxnSpPr>
        <p:spPr>
          <a:xfrm rot="16200000" flipH="1">
            <a:off x="5429349" y="2842118"/>
            <a:ext cx="941826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pic>
        <p:nvPicPr>
          <p:cNvPr id="35888" name="그림 35887" descr="그림 1752"/>
          <p:cNvPicPr/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814632" y="5080715"/>
            <a:ext cx="792523" cy="794086"/>
          </a:xfrm>
          <a:prstGeom prst="rect">
            <a:avLst/>
          </a:prstGeom>
          <a:noFill/>
          <a:ln w="9491" cap="flat" cmpd="sng" algn="ctr">
            <a:solidFill>
              <a:schemeClr val="bg1"/>
            </a:solidFill>
            <a:prstDash val="solid"/>
            <a:round/>
          </a:ln>
        </p:spPr>
      </p:pic>
      <p:sp>
        <p:nvSpPr>
          <p:cNvPr id="35889" name="TextBox 35888"/>
          <p:cNvSpPr txBox="1"/>
          <p:nvPr/>
        </p:nvSpPr>
        <p:spPr>
          <a:xfrm>
            <a:off x="5504783" y="2099623"/>
            <a:ext cx="790904" cy="27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App</a:t>
            </a:r>
          </a:p>
        </p:txBody>
      </p:sp>
      <p:pic>
        <p:nvPicPr>
          <p:cNvPr id="35890" name="그림 35889"/>
          <p:cNvPicPr/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520639" y="5387250"/>
            <a:ext cx="759189" cy="759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91" name="TextBox 35890"/>
          <p:cNvSpPr txBox="1"/>
          <p:nvPr/>
        </p:nvSpPr>
        <p:spPr>
          <a:xfrm>
            <a:off x="5512711" y="6179773"/>
            <a:ext cx="775047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DB </a:t>
            </a:r>
            <a:r>
              <a:rPr lang="ko-KR" sz="1300" b="0" i="0">
                <a:solidFill>
                  <a:schemeClr val="bg1"/>
                </a:solidFill>
                <a:latin typeface="한컴 윤고딕 250"/>
                <a:ea typeface="한컴 윤고딕 250"/>
                <a:sym typeface="Wingdings"/>
              </a:rPr>
              <a:t>&amp;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SERVER</a:t>
            </a:r>
          </a:p>
        </p:txBody>
      </p:sp>
      <p:cxnSp>
        <p:nvCxnSpPr>
          <p:cNvPr id="35892" name="직선 화살표 연결선 35891"/>
          <p:cNvCxnSpPr>
            <a:stCxn id="35868" idx="2"/>
          </p:cNvCxnSpPr>
          <p:nvPr/>
        </p:nvCxnSpPr>
        <p:spPr>
          <a:xfrm rot="16200000" flipH="1">
            <a:off x="5523097" y="5010028"/>
            <a:ext cx="754332" cy="55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35893" name="직사각형 35892"/>
          <p:cNvSpPr/>
          <p:nvPr/>
        </p:nvSpPr>
        <p:spPr>
          <a:xfrm>
            <a:off x="5161732" y="2901694"/>
            <a:ext cx="1477006" cy="3962617"/>
          </a:xfrm>
          <a:prstGeom prst="rect">
            <a:avLst/>
          </a:prstGeom>
          <a:noFill/>
          <a:ln w="38079" cap="flat" cmpd="sng" algn="ctr">
            <a:solidFill>
              <a:srgbClr val="0000FF"/>
            </a:solidFill>
            <a:prstDash val="solid"/>
            <a:round/>
          </a:ln>
        </p:spPr>
      </p:sp>
      <p:sp>
        <p:nvSpPr>
          <p:cNvPr id="35894" name="TextBox 35893"/>
          <p:cNvSpPr txBox="1"/>
          <p:nvPr/>
        </p:nvSpPr>
        <p:spPr>
          <a:xfrm>
            <a:off x="5169660" y="6459284"/>
            <a:ext cx="1337306" cy="4931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rgbClr val="0000FF">
                    <a:alpha val="100000"/>
                  </a:srgbClr>
                </a:solidFill>
                <a:latin typeface="한컴 윤고딕 250"/>
                <a:ea typeface="한컴 윤고딕 250"/>
                <a:sym typeface="Wingdings"/>
              </a:rPr>
              <a:t>iot open platform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19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5896" name="그림 35895" descr="그림 17"/>
          <p:cNvPicPr/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937645" y="5387250"/>
            <a:ext cx="714689" cy="7146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5897" name="직선 화살표 연결선 35896"/>
          <p:cNvCxnSpPr/>
          <p:nvPr/>
        </p:nvCxnSpPr>
        <p:spPr>
          <a:xfrm flipV="1">
            <a:off x="2652335" y="4801204"/>
            <a:ext cx="616196" cy="943389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5898" name="TextBox 35897"/>
          <p:cNvSpPr txBox="1"/>
          <p:nvPr/>
        </p:nvSpPr>
        <p:spPr>
          <a:xfrm>
            <a:off x="1848700" y="6201996"/>
            <a:ext cx="1229265" cy="4399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습도센서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직사각형 16384"/>
          <p:cNvSpPr/>
          <p:nvPr/>
        </p:nvSpPr>
        <p:spPr>
          <a:xfrm>
            <a:off x="4909189" y="1667627"/>
            <a:ext cx="4604274" cy="4767871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6386" name="직사각형 16385"/>
          <p:cNvSpPr/>
          <p:nvPr/>
        </p:nvSpPr>
        <p:spPr>
          <a:xfrm>
            <a:off x="2690470" y="1515141"/>
            <a:ext cx="5298304" cy="4504218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6387" name="TextBox 16386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목차</a:t>
            </a:r>
          </a:p>
        </p:txBody>
      </p:sp>
      <p:sp>
        <p:nvSpPr>
          <p:cNvPr id="16388" name="TextBox 16387"/>
          <p:cNvSpPr txBox="1"/>
          <p:nvPr/>
        </p:nvSpPr>
        <p:spPr>
          <a:xfrm>
            <a:off x="3853012" y="1613634"/>
            <a:ext cx="4204049" cy="435966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관련 연구 및 사례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수행 시나리오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시스템 모듈 상세 설계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환경 및 개발 방법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데모 환경 설계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업무 분담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종합 설계 수행 일정</a:t>
            </a:r>
          </a:p>
          <a:p>
            <a:pPr marL="540000" lvl="0" indent="-54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필요 기술 및 참고 문헌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6362409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6864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6866" name="TextBox 36865"/>
          <p:cNvSpPr txBox="1"/>
          <p:nvPr/>
        </p:nvSpPr>
        <p:spPr>
          <a:xfrm>
            <a:off x="5341186" y="433559"/>
            <a:ext cx="423571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전체 시스템 구성도2</a:t>
            </a:r>
          </a:p>
        </p:txBody>
      </p:sp>
      <p:pic>
        <p:nvPicPr>
          <p:cNvPr id="36867" name="그림 36866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29773" y="2053559"/>
            <a:ext cx="1265781" cy="126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68" name="그림 3686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004312" y="4369208"/>
            <a:ext cx="1335743" cy="13388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869" name="모서리가 둥근 직사각형 36868"/>
          <p:cNvSpPr/>
          <p:nvPr/>
        </p:nvSpPr>
        <p:spPr>
          <a:xfrm>
            <a:off x="5071167" y="3327325"/>
            <a:ext cx="1477061" cy="1153050"/>
          </a:xfrm>
          <a:prstGeom prst="roundRect">
            <a:avLst>
              <a:gd name="adj" fmla="val 18750"/>
            </a:avLst>
          </a:prstGeom>
          <a:noFill/>
          <a:ln w="25404" cap="flat" cmpd="sng" algn="ctr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맑은 고딕"/>
                <a:ea typeface="맑은 고딕"/>
                <a:sym typeface="Wingdings"/>
              </a:rPr>
              <a:t>MQTT Broker</a:t>
            </a:r>
          </a:p>
        </p:txBody>
      </p:sp>
      <p:pic>
        <p:nvPicPr>
          <p:cNvPr id="36870" name="그림 36869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264105" y="2393427"/>
            <a:ext cx="714689" cy="6051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71" name="그림 3687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322843" y="4893332"/>
            <a:ext cx="597156" cy="5987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6872" name="직선 연결선 36871"/>
          <p:cNvCxnSpPr/>
          <p:nvPr/>
        </p:nvCxnSpPr>
        <p:spPr>
          <a:xfrm>
            <a:off x="3305103" y="2696779"/>
            <a:ext cx="644783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3" name="직선 연결선 36872"/>
          <p:cNvCxnSpPr/>
          <p:nvPr/>
        </p:nvCxnSpPr>
        <p:spPr>
          <a:xfrm>
            <a:off x="3340055" y="5037833"/>
            <a:ext cx="609831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4" name="직선 연결선 36873"/>
          <p:cNvCxnSpPr/>
          <p:nvPr/>
        </p:nvCxnSpPr>
        <p:spPr>
          <a:xfrm rot="16200000" flipH="1">
            <a:off x="2779359" y="3867306"/>
            <a:ext cx="2341054" cy="0"/>
          </a:xfrm>
          <a:prstGeom prst="line">
            <a:avLst/>
          </a:prstGeom>
          <a:ln w="3807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36875" name="직선 화살표 연결선 36874"/>
          <p:cNvCxnSpPr>
            <a:endCxn id="36869" idx="1"/>
          </p:cNvCxnSpPr>
          <p:nvPr/>
        </p:nvCxnSpPr>
        <p:spPr>
          <a:xfrm flipV="1">
            <a:off x="3949886" y="3903822"/>
            <a:ext cx="1121280" cy="1619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6" name="직선 화살표 연결선 36875"/>
          <p:cNvCxnSpPr>
            <a:stCxn id="36869" idx="3"/>
          </p:cNvCxnSpPr>
          <p:nvPr/>
        </p:nvCxnSpPr>
        <p:spPr>
          <a:xfrm rot="5400000" flipH="1" flipV="1">
            <a:off x="6475979" y="2769030"/>
            <a:ext cx="1207043" cy="1062542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7" name="직선 화살표 연결선 36876"/>
          <p:cNvCxnSpPr>
            <a:stCxn id="36869" idx="3"/>
          </p:cNvCxnSpPr>
          <p:nvPr/>
        </p:nvCxnSpPr>
        <p:spPr>
          <a:xfrm rot="16200000" flipH="1">
            <a:off x="6435498" y="4016554"/>
            <a:ext cx="1288004" cy="1062597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8" name="직선 화살표 연결선 36877"/>
          <p:cNvCxnSpPr/>
          <p:nvPr/>
        </p:nvCxnSpPr>
        <p:spPr>
          <a:xfrm>
            <a:off x="8911506" y="2696779"/>
            <a:ext cx="352598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cxnSp>
        <p:nvCxnSpPr>
          <p:cNvPr id="36879" name="직선 화살표 연결선 36878"/>
          <p:cNvCxnSpPr/>
          <p:nvPr/>
        </p:nvCxnSpPr>
        <p:spPr>
          <a:xfrm>
            <a:off x="8911506" y="5191883"/>
            <a:ext cx="411337" cy="0"/>
          </a:xfrm>
          <a:prstGeom prst="straightConnector1">
            <a:avLst/>
          </a:prstGeom>
          <a:ln w="38079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sp>
        <p:nvSpPr>
          <p:cNvPr id="36880" name="TextBox 36879"/>
          <p:cNvSpPr txBox="1"/>
          <p:nvPr/>
        </p:nvSpPr>
        <p:spPr>
          <a:xfrm>
            <a:off x="2004312" y="3432128"/>
            <a:ext cx="1335743" cy="4351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터치</a:t>
            </a:r>
          </a:p>
        </p:txBody>
      </p:sp>
      <p:sp>
        <p:nvSpPr>
          <p:cNvPr id="36881" name="TextBox 36880"/>
          <p:cNvSpPr txBox="1"/>
          <p:nvPr/>
        </p:nvSpPr>
        <p:spPr>
          <a:xfrm>
            <a:off x="2040884" y="5884349"/>
            <a:ext cx="1299171" cy="4319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음성인식</a:t>
            </a:r>
          </a:p>
        </p:txBody>
      </p:sp>
      <p:sp>
        <p:nvSpPr>
          <p:cNvPr id="36882" name="TextBox 36881"/>
          <p:cNvSpPr txBox="1"/>
          <p:nvPr/>
        </p:nvSpPr>
        <p:spPr>
          <a:xfrm>
            <a:off x="7364594" y="3122466"/>
            <a:ext cx="1982090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36883" name="TextBox 36882"/>
          <p:cNvSpPr txBox="1"/>
          <p:nvPr/>
        </p:nvSpPr>
        <p:spPr>
          <a:xfrm>
            <a:off x="7364594" y="5515894"/>
            <a:ext cx="1982090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아두이노</a:t>
            </a:r>
          </a:p>
        </p:txBody>
      </p:sp>
      <p:sp>
        <p:nvSpPr>
          <p:cNvPr id="36884" name="TextBox 36883"/>
          <p:cNvSpPr txBox="1"/>
          <p:nvPr/>
        </p:nvSpPr>
        <p:spPr>
          <a:xfrm>
            <a:off x="9117984" y="3062108"/>
            <a:ext cx="1108550" cy="3255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DC모터제어</a:t>
            </a:r>
          </a:p>
        </p:txBody>
      </p:sp>
      <p:sp>
        <p:nvSpPr>
          <p:cNvPr id="36885" name="TextBox 36884"/>
          <p:cNvSpPr txBox="1"/>
          <p:nvPr/>
        </p:nvSpPr>
        <p:spPr>
          <a:xfrm>
            <a:off x="9117984" y="5560339"/>
            <a:ext cx="1108550" cy="3240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300" b="0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점/소등</a:t>
            </a:r>
          </a:p>
        </p:txBody>
      </p:sp>
      <p:sp>
        <p:nvSpPr>
          <p:cNvPr id="36886" name="직사각형 36885"/>
          <p:cNvSpPr/>
          <p:nvPr/>
        </p:nvSpPr>
        <p:spPr>
          <a:xfrm>
            <a:off x="1499284" y="1326139"/>
            <a:ext cx="3571883" cy="5507965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6887" name="직사각형 36886"/>
          <p:cNvSpPr/>
          <p:nvPr/>
        </p:nvSpPr>
        <p:spPr>
          <a:xfrm>
            <a:off x="6570451" y="1326139"/>
            <a:ext cx="3570319" cy="5507965"/>
          </a:xfrm>
          <a:prstGeom prst="rect">
            <a:avLst/>
          </a:prstGeom>
          <a:noFill/>
          <a:ln w="38079" cap="flat" cmpd="sng" algn="ctr">
            <a:solidFill>
              <a:srgbClr val="36B700"/>
            </a:solidFill>
            <a:prstDash val="solid"/>
            <a:round/>
          </a:ln>
        </p:spPr>
      </p:sp>
      <p:sp>
        <p:nvSpPr>
          <p:cNvPr id="36888" name="TextBox 36887"/>
          <p:cNvSpPr txBox="1"/>
          <p:nvPr/>
        </p:nvSpPr>
        <p:spPr>
          <a:xfrm>
            <a:off x="3049378" y="1427815"/>
            <a:ext cx="2433182" cy="78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Publisher</a:t>
            </a:r>
          </a:p>
        </p:txBody>
      </p:sp>
      <p:sp>
        <p:nvSpPr>
          <p:cNvPr id="36889" name="TextBox 36888"/>
          <p:cNvSpPr txBox="1"/>
          <p:nvPr/>
        </p:nvSpPr>
        <p:spPr>
          <a:xfrm>
            <a:off x="6765819" y="1446855"/>
            <a:ext cx="3181204" cy="4955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200" b="1" i="0">
                <a:solidFill>
                  <a:schemeClr val="tx1"/>
                </a:solidFill>
                <a:latin typeface="한컴 윤고딕 250"/>
                <a:ea typeface="한컴 윤고딕 250"/>
                <a:sym typeface="Wingdings"/>
              </a:rPr>
              <a:t>Subscriber</a:t>
            </a:r>
          </a:p>
        </p:txBody>
      </p:sp>
      <p:pic>
        <p:nvPicPr>
          <p:cNvPr id="36890" name="그림 36889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10771" y="2463333"/>
            <a:ext cx="1300734" cy="5987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891" name="그림 36890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610771" y="4893332"/>
            <a:ext cx="1300734" cy="6019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7888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7890" name="TextBox 37889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구성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21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7893" name="그림 3789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25800" y="1507212"/>
            <a:ext cx="5374575" cy="19249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7894" name="TextBox 37893"/>
          <p:cNvSpPr txBox="1"/>
          <p:nvPr/>
        </p:nvSpPr>
        <p:spPr>
          <a:xfrm>
            <a:off x="6287758" y="1731166"/>
            <a:ext cx="5213191" cy="118265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Broker(라즈베리파이3)를 통해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센서와 아두이노를 연결한다.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각 아두이노는 와이파이를 통해 연결</a:t>
            </a:r>
          </a:p>
        </p:txBody>
      </p:sp>
      <p:pic>
        <p:nvPicPr>
          <p:cNvPr id="37895" name="그림 3789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83201" y="3598907"/>
            <a:ext cx="4764688" cy="29159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7896" name="그림 3789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100375" y="3583050"/>
            <a:ext cx="4764632" cy="29191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8912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38914" name="TextBox 38913"/>
          <p:cNvSpPr txBox="1"/>
          <p:nvPr/>
        </p:nvSpPr>
        <p:spPr>
          <a:xfrm>
            <a:off x="5341186" y="433559"/>
            <a:ext cx="43119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Connect 옵션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22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8917" name="TextBox 38916"/>
          <p:cNvSpPr txBox="1"/>
          <p:nvPr/>
        </p:nvSpPr>
        <p:spPr>
          <a:xfrm>
            <a:off x="1262655" y="1243559"/>
            <a:ext cx="10514519" cy="55850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ClientId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 ID (짧은 ClientId)는 MQTT 브로커에 연결하는 각 MQTT 클라이언트 의 ID입니다 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식별자는 이미 제시되어 있으므로 브로커별로 고유해야한다.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브로커는 이를 사용하여 클라이언트와 클라이언트의 현재 상태를 식별합니다.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브로커가 상태를 유지할 필요가 없는 경우, MQTT 3.1.1 (현재 표준)에서는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빈 ClientId를 전송하여 상태가 없는 연결을 만들 수도 있습니다.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세션이 참이라는 조건이 있습니다. 그렇지 않으면 연결이 거부됩니다.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Clean Session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 플래그는 브로커가 클라이언트가 지속적 세션을 설정 할지 여부를 나타냅니다 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지속 세션 (CleanSession이 false 인 경우)은 Quality of Service (QoS) 1 또는 2로 등록 할 때 브로커가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클라이언트에 대한 모든 가입 및 누락 된 모든 메시지를 저장한다는 것을 의미합니다.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클린 세션이 true로 설정되면 브로커가 클라이언트를 위해 무엇이든 저장하고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이전 영구 세션의 모든 정보를 제거합니다.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Username/Password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MQTT는 클라이언트 인증 및 권한 부여를 위한 사용자 이름과 암호 를 보낼 수 있게합니다 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그러나 암호가 구현에 의해 암호화되거나 해시되지 않았거나 TLS가 아래에 사용되는 경우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일반 텍스트로 암호가 전송됩니다. 사용자 이름과 암호를 안전한 전송과 함께 사용하는 것이 좋습니다.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HiveMQ와 같은 브로커에서는 SSL 인증서로 클라이언트를 인증 할 수도 있으므로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사용자 이름과 비밀번호가 필요하지 않습니다.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9936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23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9940" name="TextBox 39939"/>
          <p:cNvSpPr txBox="1"/>
          <p:nvPr/>
        </p:nvSpPr>
        <p:spPr>
          <a:xfrm>
            <a:off x="1137193" y="1823295"/>
            <a:ext cx="11020981" cy="356703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Will Message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유언장 메시지는 MQTT의 마지막 유언 내용 중 일부입니다.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클라이언트가 비정상적으로 연결을 끊을 때 다른 클라이언트에 알릴 수 있습니다 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클라이언트는 CONNECT 메시지에 MQTT 메시지 주제 형식을 제공합니다.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 이 클라이언트가 비정상적으로 연결 해제되면 브로커는 클라이언트 대신이 메시지를 보냅니다.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이에 대해서는 개별 게시물에서 자세히 이야기 할 것입니다.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800" b="0" i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KeepAlive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활성 상태는 시간 간격이며 클라이언트는 정기적 인 PING 요청 메시지를 브로커에 보냄으로써 커밋합니다.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PING Response 및이 메커니즘을 사용한 중개인 응답은 양측이 다른 하나가 아직 살아 있고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도달 가능한지 여부를 결정할 수 있게합니다. 우리는 향후 게시물에서 이에 대해 자세히 이야기 할 것입니다.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800" b="0" i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  <p:sp>
        <p:nvSpPr>
          <p:cNvPr id="39941" name="TextBox 39940"/>
          <p:cNvSpPr txBox="1"/>
          <p:nvPr/>
        </p:nvSpPr>
        <p:spPr>
          <a:xfrm>
            <a:off x="5341186" y="433559"/>
            <a:ext cx="43119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Connect 옵션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40960"/>
          <p:cNvSpPr txBox="1"/>
          <p:nvPr/>
        </p:nvSpPr>
        <p:spPr>
          <a:xfrm>
            <a:off x="1137193" y="0"/>
            <a:ext cx="3883163" cy="1218154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 구성도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24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40964" name="TextBox 40963"/>
          <p:cNvSpPr txBox="1"/>
          <p:nvPr/>
        </p:nvSpPr>
        <p:spPr>
          <a:xfrm>
            <a:off x="5341186" y="433559"/>
            <a:ext cx="44166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Connack 옵션</a:t>
            </a:r>
          </a:p>
        </p:txBody>
      </p:sp>
      <p:sp>
        <p:nvSpPr>
          <p:cNvPr id="40965" name="TextBox 40964"/>
          <p:cNvSpPr txBox="1"/>
          <p:nvPr/>
        </p:nvSpPr>
        <p:spPr>
          <a:xfrm>
            <a:off x="1137193" y="1823295"/>
            <a:ext cx="9877981" cy="39385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 존재 플래그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 존재 플래그는 브로커가 이미 이전의 상호 작용에서 클라이언트의 지속적인 세션이 있는지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여부, 표시 . 클라이언트가 연결되어 있고 CleanSession을 true로 설정 한 경우 사용할 수 있는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세션이 없으므로 이 플래그는 항상 false입니다. 클라이언트가 CleanSession을 false로 설정하면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ClientId에 사용할 수 있는 세션 정보가 있는지 여부에 따라 플래그가 달라집니다.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저장된 세션 정보가 있으면 플래그가 true이고 그렇지 않으면 false입니다.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이 플래그는 MQTT 3.1.1에 새로 추가되었으며 주제를 등록해야하는지 또는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여전히 세션에 저장되어 있는지 여부를 클라이언트가 판별하는 데 도움이 됩니다.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1" i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확인 플래그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CONNACK 의 두 번째 플래그 는 연결 확인 플래그입니다.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연결 시도가 성공 하면 클라이언트에 신호를 보내고 그렇지 않은 경우에는 문제를 알려줍니다 .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800" b="0" i="0">
              <a:solidFill>
                <a:schemeClr val="tx1"/>
              </a:solidFill>
              <a:latin typeface="HNC_GO_B_HINT_GS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41984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41986" name="직사각형 41985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1987" name="TextBox 41986"/>
          <p:cNvSpPr txBox="1"/>
          <p:nvPr/>
        </p:nvSpPr>
        <p:spPr>
          <a:xfrm>
            <a:off x="5341186" y="433559"/>
            <a:ext cx="38547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클래스 다이어그램</a:t>
            </a:r>
          </a:p>
        </p:txBody>
      </p:sp>
      <p:graphicFrame>
        <p:nvGraphicFramePr>
          <p:cNvPr id="41988" name="표 41987"/>
          <p:cNvGraphicFramePr/>
          <p:nvPr/>
        </p:nvGraphicFramePr>
        <p:xfrm>
          <a:off x="2495103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98" name="표 41997"/>
          <p:cNvGraphicFramePr/>
          <p:nvPr/>
        </p:nvGraphicFramePr>
        <p:xfrm>
          <a:off x="4464463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08" name="표 42007"/>
          <p:cNvGraphicFramePr/>
          <p:nvPr/>
        </p:nvGraphicFramePr>
        <p:xfrm>
          <a:off x="3711694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18" name="표 42017"/>
          <p:cNvGraphicFramePr/>
          <p:nvPr/>
        </p:nvGraphicFramePr>
        <p:xfrm>
          <a:off x="2128210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28" name="표 42027"/>
          <p:cNvGraphicFramePr/>
          <p:nvPr/>
        </p:nvGraphicFramePr>
        <p:xfrm>
          <a:off x="4655084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38" name="표 42037"/>
          <p:cNvGraphicFramePr/>
          <p:nvPr/>
        </p:nvGraphicFramePr>
        <p:xfrm>
          <a:off x="4655084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48" name="표 42047"/>
          <p:cNvGraphicFramePr/>
          <p:nvPr/>
        </p:nvGraphicFramePr>
        <p:xfrm>
          <a:off x="7207362" y="1691468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58" name="표 42057"/>
          <p:cNvGraphicFramePr/>
          <p:nvPr/>
        </p:nvGraphicFramePr>
        <p:xfrm>
          <a:off x="6011430" y="1680357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68" name="표 42067"/>
          <p:cNvGraphicFramePr/>
          <p:nvPr/>
        </p:nvGraphicFramePr>
        <p:xfrm>
          <a:off x="2140941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078" name="직선 화살표 연결선 42077"/>
          <p:cNvCxnSpPr/>
          <p:nvPr/>
        </p:nvCxnSpPr>
        <p:spPr>
          <a:xfrm>
            <a:off x="2873107" y="3527438"/>
            <a:ext cx="87326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79" name="직선 화살표 연결선 42078"/>
          <p:cNvCxnSpPr/>
          <p:nvPr/>
        </p:nvCxnSpPr>
        <p:spPr>
          <a:xfrm flipV="1">
            <a:off x="3425818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0" name="직선 화살표 연결선 42079"/>
          <p:cNvCxnSpPr/>
          <p:nvPr/>
        </p:nvCxnSpPr>
        <p:spPr>
          <a:xfrm flipV="1">
            <a:off x="3586177" y="4329509"/>
            <a:ext cx="1068907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1" name="직선 화살표 연결선 42080"/>
          <p:cNvCxnSpPr/>
          <p:nvPr/>
        </p:nvCxnSpPr>
        <p:spPr>
          <a:xfrm flipV="1">
            <a:off x="5099754" y="4804387"/>
            <a:ext cx="90564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82" name="직선 화살표 연결선 42081"/>
          <p:cNvCxnSpPr/>
          <p:nvPr/>
        </p:nvCxnSpPr>
        <p:spPr>
          <a:xfrm flipH="1">
            <a:off x="2333069" y="3527438"/>
            <a:ext cx="22278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3" name="직선 화살표 연결선 42082"/>
          <p:cNvCxnSpPr/>
          <p:nvPr/>
        </p:nvCxnSpPr>
        <p:spPr>
          <a:xfrm flipH="1">
            <a:off x="3239943" y="2063107"/>
            <a:ext cx="1415140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4" name="직선 화살표 연결선 42083"/>
          <p:cNvCxnSpPr/>
          <p:nvPr/>
        </p:nvCxnSpPr>
        <p:spPr>
          <a:xfrm flipH="1" flipV="1">
            <a:off x="3239943" y="2779359"/>
            <a:ext cx="471750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5" name="직선 화살표 연결선 42084"/>
          <p:cNvCxnSpPr/>
          <p:nvPr/>
        </p:nvCxnSpPr>
        <p:spPr>
          <a:xfrm flipH="1" flipV="1">
            <a:off x="4405724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6" name="직선 화살표 연결선 42085"/>
          <p:cNvCxnSpPr/>
          <p:nvPr/>
        </p:nvCxnSpPr>
        <p:spPr>
          <a:xfrm flipH="1" flipV="1">
            <a:off x="5160113" y="2441110"/>
            <a:ext cx="30206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087" name="직선 화살표 연결선 42086"/>
          <p:cNvCxnSpPr/>
          <p:nvPr/>
        </p:nvCxnSpPr>
        <p:spPr>
          <a:xfrm flipH="1">
            <a:off x="5709642" y="3724369"/>
            <a:ext cx="859246" cy="8258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88" name="직선 화살표 연결선 42087"/>
          <p:cNvCxnSpPr/>
          <p:nvPr/>
        </p:nvCxnSpPr>
        <p:spPr>
          <a:xfrm flipV="1">
            <a:off x="6514895" y="3333690"/>
            <a:ext cx="368455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089" name="직선 화살표 연결선 42088"/>
          <p:cNvCxnSpPr/>
          <p:nvPr/>
        </p:nvCxnSpPr>
        <p:spPr>
          <a:xfrm flipH="1">
            <a:off x="7420150" y="2812749"/>
            <a:ext cx="525743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090" name="직선 화살표 연결선 42089"/>
          <p:cNvCxnSpPr/>
          <p:nvPr/>
        </p:nvCxnSpPr>
        <p:spPr>
          <a:xfrm flipH="1" flipV="1">
            <a:off x="3236816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graphicFrame>
        <p:nvGraphicFramePr>
          <p:cNvPr id="42091" name="표 42090"/>
          <p:cNvGraphicFramePr/>
          <p:nvPr/>
        </p:nvGraphicFramePr>
        <p:xfrm>
          <a:off x="9179905" y="1704143"/>
          <a:ext cx="1292805" cy="913239"/>
        </p:xfrm>
        <a:graphic>
          <a:graphicData uri="http://schemas.openxmlformats.org/drawingml/2006/table">
            <a:tbl>
              <a:tblPr firstRow="1" bandRow="1"/>
              <a:tblGrid>
                <a:gridCol w="129280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01" name="표 42100"/>
          <p:cNvGraphicFramePr/>
          <p:nvPr/>
        </p:nvGraphicFramePr>
        <p:xfrm>
          <a:off x="8971864" y="2871487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11" name="직선 화살표 연결선 42110"/>
          <p:cNvCxnSpPr/>
          <p:nvPr/>
        </p:nvCxnSpPr>
        <p:spPr>
          <a:xfrm flipH="1" flipV="1">
            <a:off x="5720752" y="4272334"/>
            <a:ext cx="3252673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2112" name="직선 화살표 연결선 42111"/>
          <p:cNvCxnSpPr/>
          <p:nvPr/>
        </p:nvCxnSpPr>
        <p:spPr>
          <a:xfrm flipV="1">
            <a:off x="7961750" y="2161544"/>
            <a:ext cx="1218154" cy="166131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113" name="직선 화살표 연결선 42112"/>
          <p:cNvCxnSpPr/>
          <p:nvPr/>
        </p:nvCxnSpPr>
        <p:spPr>
          <a:xfrm flipH="1">
            <a:off x="9721506" y="2625310"/>
            <a:ext cx="104802" cy="25254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14" name="표 42113"/>
          <p:cNvGraphicFramePr/>
          <p:nvPr/>
        </p:nvGraphicFramePr>
        <p:xfrm>
          <a:off x="7207362" y="4744029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24" name="직선 화살표 연결선 42123"/>
          <p:cNvCxnSpPr/>
          <p:nvPr/>
        </p:nvCxnSpPr>
        <p:spPr>
          <a:xfrm flipH="1">
            <a:off x="8276214" y="5326892"/>
            <a:ext cx="695649" cy="97990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42125" name="직선 화살표 연결선 42124"/>
          <p:cNvCxnSpPr/>
          <p:nvPr/>
        </p:nvCxnSpPr>
        <p:spPr>
          <a:xfrm flipH="1" flipV="1">
            <a:off x="5720752" y="4439058"/>
            <a:ext cx="1486609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26" name="표 42125"/>
          <p:cNvGraphicFramePr/>
          <p:nvPr/>
        </p:nvGraphicFramePr>
        <p:xfrm>
          <a:off x="5978041" y="5951072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2136" name="직선 화살표 연결선 42135"/>
          <p:cNvCxnSpPr/>
          <p:nvPr/>
        </p:nvCxnSpPr>
        <p:spPr>
          <a:xfrm flipV="1">
            <a:off x="7046948" y="6159114"/>
            <a:ext cx="168342" cy="9050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42137" name="표 42136"/>
          <p:cNvGraphicFramePr/>
          <p:nvPr/>
        </p:nvGraphicFramePr>
        <p:xfrm>
          <a:off x="6537118" y="3316214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25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44032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44034" name="직사각형 44033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4035" name="TextBox 44034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통신</a:t>
            </a:r>
          </a:p>
        </p:txBody>
      </p:sp>
      <p:pic>
        <p:nvPicPr>
          <p:cNvPr id="44036" name="그림 4403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914802"/>
            <a:ext cx="6221035" cy="12261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4037" name="표 44036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47" name="표 44046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57" name="표 44056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67" name="표 44066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77" name="표 44076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87" name="표 44086"/>
          <p:cNvGraphicFramePr/>
          <p:nvPr/>
        </p:nvGraphicFramePr>
        <p:xfrm>
          <a:off x="3664011" y="3667193"/>
          <a:ext cx="1070470" cy="1900436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3898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+setup()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+loop()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+reconnect()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97" name="표 44096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4107" name="직선 화살표 연결선 44106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08" name="직선 화살표 연결선 44107"/>
          <p:cNvCxnSpPr/>
          <p:nvPr/>
        </p:nvCxnSpPr>
        <p:spPr>
          <a:xfrm flipV="1">
            <a:off x="2434745" y="4510527"/>
            <a:ext cx="1229265" cy="18900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09" name="직선 화살표 연결선 44108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0" name="직선 화살표 연결선 44109"/>
          <p:cNvCxnSpPr/>
          <p:nvPr/>
        </p:nvCxnSpPr>
        <p:spPr>
          <a:xfrm>
            <a:off x="4108737" y="5093445"/>
            <a:ext cx="90508" cy="26047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111" name="직선 화살표 연결선 44110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2" name="직선 화살표 연결선 44111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3" name="직선 화살표 연결선 44112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4" name="직선 화살표 연결선 44113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5" name="직선 화살표 연결선 44114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6" name="직선 화살표 연결선 44115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4117" name="직선 화살표 연결선 44116"/>
          <p:cNvCxnSpPr/>
          <p:nvPr/>
        </p:nvCxnSpPr>
        <p:spPr>
          <a:xfrm>
            <a:off x="4859943" y="4375574"/>
            <a:ext cx="724237" cy="67811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4118" name="직선 화살표 연결선 44117"/>
          <p:cNvCxnSpPr/>
          <p:nvPr/>
        </p:nvCxnSpPr>
        <p:spPr>
          <a:xfrm flipV="1">
            <a:off x="4875856" y="3114482"/>
            <a:ext cx="708324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4119" name="그림 4411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1958248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26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44122" name="그림 44121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628680" y="2989020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4123" name="그림 44122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47720" y="4000752"/>
            <a:ext cx="6214726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4124" name="그림 44123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628680" y="5153803"/>
            <a:ext cx="6221035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46080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46082" name="직사각형 46081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6083" name="TextBox 46082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pic>
        <p:nvPicPr>
          <p:cNvPr id="46084" name="그림 4608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2031336"/>
            <a:ext cx="6221035" cy="198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6085" name="표 46084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95" name="표 46094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05" name="표 46104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15" name="표 46114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25" name="표 46124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35" name="표 46134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45" name="표 46144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6155" name="직선 화살표 연결선 46154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6" name="직선 화살표 연결선 46155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7" name="직선 화살표 연결선 46156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58" name="직선 화살표 연결선 46157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159" name="직선 화살표 연결선 46158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0" name="직선 화살표 연결선 46159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1" name="직선 화살표 연결선 46160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2" name="직선 화살표 연결선 46161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3" name="직선 화살표 연결선 46162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4" name="직선 화살표 연결선 46163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6165" name="직선 화살표 연결선 46164"/>
          <p:cNvCxnSpPr/>
          <p:nvPr/>
        </p:nvCxnSpPr>
        <p:spPr>
          <a:xfrm>
            <a:off x="4732918" y="2105988"/>
            <a:ext cx="851262" cy="682919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6166" name="직선 화살표 연결선 46165"/>
          <p:cNvCxnSpPr/>
          <p:nvPr/>
        </p:nvCxnSpPr>
        <p:spPr>
          <a:xfrm>
            <a:off x="4169095" y="2831788"/>
            <a:ext cx="1415084" cy="19344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6167" name="그림 4616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4086515"/>
            <a:ext cx="6221035" cy="17438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6168" name="그림 46167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59943" y="1369020"/>
            <a:ext cx="851317" cy="9450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27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48128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48130" name="직사각형 48129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48131" name="TextBox 48130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pic>
        <p:nvPicPr>
          <p:cNvPr id="48132" name="그림 4813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2031336"/>
            <a:ext cx="6221035" cy="198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48133" name="표 48132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43" name="표 48142"/>
          <p:cNvGraphicFramePr/>
          <p:nvPr/>
        </p:nvGraphicFramePr>
        <p:xfrm>
          <a:off x="3473445" y="5093445"/>
          <a:ext cx="1270583" cy="2265709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9058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53" name="표 48152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63" name="표 48162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73" name="표 48172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83" name="표 48182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93" name="표 48192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8203" name="직선 화살표 연결선 48202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4" name="직선 화살표 연결선 48203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5" name="직선 화살표 연결선 48204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6" name="직선 화살표 연결선 48205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207" name="직선 화살표 연결선 48206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8" name="직선 화살표 연결선 48207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09" name="직선 화살표 연결선 48208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0" name="직선 화살표 연결선 48209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1" name="직선 화살표 연결선 48210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2" name="직선 화살표 연결선 48211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48213" name="직선 화살표 연결선 48212"/>
          <p:cNvCxnSpPr/>
          <p:nvPr/>
        </p:nvCxnSpPr>
        <p:spPr>
          <a:xfrm>
            <a:off x="4732918" y="2105988"/>
            <a:ext cx="851262" cy="682919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48214" name="직선 화살표 연결선 48213"/>
          <p:cNvCxnSpPr/>
          <p:nvPr/>
        </p:nvCxnSpPr>
        <p:spPr>
          <a:xfrm>
            <a:off x="4169095" y="2831788"/>
            <a:ext cx="1415084" cy="19344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48215" name="그림 4821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4086515"/>
            <a:ext cx="6221035" cy="2231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8216" name="그림 4821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59943" y="1369020"/>
            <a:ext cx="851317" cy="94500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8217" name="직사각형 48216"/>
          <p:cNvSpPr/>
          <p:nvPr/>
        </p:nvSpPr>
        <p:spPr>
          <a:xfrm>
            <a:off x="-55555" y="-77778"/>
            <a:ext cx="12315046" cy="6980169"/>
          </a:xfrm>
          <a:prstGeom prst="rect">
            <a:avLst/>
          </a:prstGeom>
          <a:solidFill>
            <a:schemeClr val="tx1">
              <a:alpha val="85000"/>
            </a:schemeClr>
          </a:solidFill>
          <a:ln w="19039" cap="flat" cmpd="sng" algn="ctr">
            <a:solidFill>
              <a:srgbClr val="1C335D"/>
            </a:solidFill>
            <a:prstDash val="solid"/>
            <a:round/>
          </a:ln>
        </p:spPr>
      </p:sp>
      <p:sp>
        <p:nvSpPr>
          <p:cNvPr id="48218" name="TextBox 48217"/>
          <p:cNvSpPr txBox="1"/>
          <p:nvPr/>
        </p:nvSpPr>
        <p:spPr>
          <a:xfrm>
            <a:off x="1159415" y="1626364"/>
            <a:ext cx="5331638" cy="10767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R = f/F * 100 : 상대 습도 공식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800" b="0" i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(f : 대기 중의 수증기압 F : 포화 수증기압)</a:t>
            </a:r>
          </a:p>
        </p:txBody>
      </p:sp>
      <p:sp>
        <p:nvSpPr>
          <p:cNvPr id="48219" name="TextBox 48218"/>
          <p:cNvSpPr txBox="1"/>
          <p:nvPr/>
        </p:nvSpPr>
        <p:spPr>
          <a:xfrm>
            <a:off x="1159415" y="2900074"/>
            <a:ext cx="5854143" cy="8322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일반적인 권장 습도 : 30 ~ 50RH%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bg1"/>
                </a:solidFill>
                <a:latin typeface="-윤고딕330"/>
                <a:ea typeface="-윤고딕330"/>
                <a:sym typeface="Wingdings"/>
              </a:rPr>
              <a:t>이때 적정 온도 : 약 27도</a:t>
            </a:r>
            <a:endParaRPr lang="ko-KR" altLang="ko-KR" sz="1600" b="0" i="0">
              <a:solidFill>
                <a:schemeClr val="bg1"/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48220" name="TextBox 48219"/>
          <p:cNvSpPr txBox="1"/>
          <p:nvPr/>
        </p:nvSpPr>
        <p:spPr>
          <a:xfrm>
            <a:off x="6203615" y="1618380"/>
            <a:ext cx="5852580" cy="26479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setTempState();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If (temp &gt; 20 OR temp &lt; 27)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Then setTempState(false);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If (R &gt;= 30 AND R&lt;= 50)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Then setHumiState(false);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rgbClr val="FFFF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Else setHumiState(true);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28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Box 50176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50178" name="직사각형 50177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0179" name="TextBox 50178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pic>
        <p:nvPicPr>
          <p:cNvPr id="50180" name="그림 5017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60395" y="2969980"/>
            <a:ext cx="6219472" cy="17438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50181" name="표 50180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191" name="표 50190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01" name="표 50200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11" name="표 50210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21" name="표 50220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31" name="표 50230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41" name="표 50240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0251" name="직선 화살표 연결선 50250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2" name="직선 화살표 연결선 50251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3" name="직선 화살표 연결선 50252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4" name="직선 화살표 연결선 50253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255" name="직선 화살표 연결선 50254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6" name="직선 화살표 연결선 50255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7" name="직선 화살표 연결선 50256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8" name="직선 화살표 연결선 50257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59" name="직선 화살표 연결선 50258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60" name="직선 화살표 연결선 50259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0261" name="직선 화살표 연결선 50260"/>
          <p:cNvCxnSpPr/>
          <p:nvPr/>
        </p:nvCxnSpPr>
        <p:spPr>
          <a:xfrm>
            <a:off x="3729114" y="3012862"/>
            <a:ext cx="1793144" cy="92435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29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직사각형 18432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18434" name="직사각형 18433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18435" name="TextBox 18434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수행 일정</a:t>
            </a:r>
          </a:p>
        </p:txBody>
      </p:sp>
      <p:sp>
        <p:nvSpPr>
          <p:cNvPr id="18436" name="직사각형 18435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18437" name="직선 연결선 18436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18438" name="그림 1843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372824" y="1848700"/>
            <a:ext cx="7458285" cy="40546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Box 52224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52226" name="직사각형 52225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2227" name="TextBox 52226"/>
          <p:cNvSpPr txBox="1"/>
          <p:nvPr/>
        </p:nvSpPr>
        <p:spPr>
          <a:xfrm>
            <a:off x="5341186" y="433559"/>
            <a:ext cx="29688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하드웨어 동작</a:t>
            </a:r>
          </a:p>
        </p:txBody>
      </p:sp>
      <p:pic>
        <p:nvPicPr>
          <p:cNvPr id="52228" name="그림 5222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580998" y="2890583"/>
            <a:ext cx="6219472" cy="173909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52229" name="표 52228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39" name="표 52238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49" name="표 52248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59" name="표 52258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69" name="표 52268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79" name="표 52278"/>
          <p:cNvGraphicFramePr/>
          <p:nvPr/>
        </p:nvGraphicFramePr>
        <p:xfrm>
          <a:off x="3664011" y="3667193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chemeClr val="tx1"/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chemeClr val="tx1"/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89" name="표 52288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2299" name="직선 화살표 연결선 52298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0" name="직선 화살표 연결선 52299"/>
          <p:cNvCxnSpPr/>
          <p:nvPr/>
        </p:nvCxnSpPr>
        <p:spPr>
          <a:xfrm flipV="1">
            <a:off x="2434745" y="4235762"/>
            <a:ext cx="1229265" cy="46376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1" name="직선 화살표 연결선 52300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2" name="직선 화살표 연결선 52301"/>
          <p:cNvCxnSpPr/>
          <p:nvPr/>
        </p:nvCxnSpPr>
        <p:spPr>
          <a:xfrm flipV="1">
            <a:off x="4108737" y="4804387"/>
            <a:ext cx="90508" cy="289058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2303" name="직선 화살표 연결선 52302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4" name="직선 화살표 연결선 52303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5" name="직선 화살표 연결선 52304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6" name="직선 화살표 연결선 52305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7" name="직선 화살표 연결선 52306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8" name="직선 화살표 연결선 52307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2309" name="직선 화살표 연결선 52308"/>
          <p:cNvCxnSpPr/>
          <p:nvPr/>
        </p:nvCxnSpPr>
        <p:spPr>
          <a:xfrm flipV="1">
            <a:off x="4831355" y="4337438"/>
            <a:ext cx="708379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30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54272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54274" name="직사각형 54273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4275" name="TextBox 54274"/>
          <p:cNvSpPr txBox="1"/>
          <p:nvPr/>
        </p:nvSpPr>
        <p:spPr>
          <a:xfrm>
            <a:off x="5341186" y="433559"/>
            <a:ext cx="23973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DB Access</a:t>
            </a:r>
          </a:p>
        </p:txBody>
      </p:sp>
      <p:graphicFrame>
        <p:nvGraphicFramePr>
          <p:cNvPr id="54276" name="표 54275"/>
          <p:cNvGraphicFramePr/>
          <p:nvPr/>
        </p:nvGraphicFramePr>
        <p:xfrm>
          <a:off x="1137193" y="4218342"/>
          <a:ext cx="1070470" cy="1168215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838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86" name="표 54285"/>
          <p:cNvGraphicFramePr/>
          <p:nvPr/>
        </p:nvGraphicFramePr>
        <p:xfrm>
          <a:off x="3050997" y="3897513"/>
          <a:ext cx="1408775" cy="2013654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+dbUrl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+sql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96" name="표 54295"/>
          <p:cNvGraphicFramePr/>
          <p:nvPr/>
        </p:nvGraphicFramePr>
        <p:xfrm>
          <a:off x="3976911" y="2242561"/>
          <a:ext cx="1362711" cy="1334994"/>
        </p:xfrm>
        <a:graphic>
          <a:graphicData uri="http://schemas.openxmlformats.org/drawingml/2006/table">
            <a:tbl>
              <a:tblPr firstRow="1" bandRow="1"/>
              <a:tblGrid>
                <a:gridCol w="136271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97516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306" name="표 54305"/>
          <p:cNvGraphicFramePr/>
          <p:nvPr/>
        </p:nvGraphicFramePr>
        <p:xfrm>
          <a:off x="2493484" y="2231450"/>
          <a:ext cx="1008493" cy="2249796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+time : 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316" name="직선 화살표 연결선 54315"/>
          <p:cNvCxnSpPr/>
          <p:nvPr/>
        </p:nvCxnSpPr>
        <p:spPr>
          <a:xfrm flipH="1" flipV="1">
            <a:off x="2207608" y="4786910"/>
            <a:ext cx="843389" cy="2378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17" name="직선 화살표 연결선 54316"/>
          <p:cNvCxnSpPr/>
          <p:nvPr/>
        </p:nvCxnSpPr>
        <p:spPr>
          <a:xfrm flipV="1">
            <a:off x="2996949" y="3883219"/>
            <a:ext cx="368511" cy="2016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4318" name="직선 화살표 연결선 54317"/>
          <p:cNvCxnSpPr/>
          <p:nvPr/>
        </p:nvCxnSpPr>
        <p:spPr>
          <a:xfrm flipH="1">
            <a:off x="3976911" y="3363841"/>
            <a:ext cx="681355" cy="53367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pic>
        <p:nvPicPr>
          <p:cNvPr id="54319" name="그림 5431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727118" y="2158417"/>
            <a:ext cx="6214726" cy="14944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4320" name="그림 54319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727118" y="4531186"/>
            <a:ext cx="6214726" cy="1494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54321" name="직선 화살표 연결선 54320"/>
          <p:cNvCxnSpPr/>
          <p:nvPr/>
        </p:nvCxnSpPr>
        <p:spPr>
          <a:xfrm flipV="1">
            <a:off x="4535932" y="3011243"/>
            <a:ext cx="1143558" cy="1978963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54322" name="직선 화살표 연결선 54321"/>
          <p:cNvCxnSpPr/>
          <p:nvPr/>
        </p:nvCxnSpPr>
        <p:spPr>
          <a:xfrm>
            <a:off x="4535932" y="5260169"/>
            <a:ext cx="1134010" cy="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31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56320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56322" name="직사각형 56321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6323" name="TextBox 56322"/>
          <p:cNvSpPr txBox="1"/>
          <p:nvPr/>
        </p:nvSpPr>
        <p:spPr>
          <a:xfrm>
            <a:off x="5341186" y="433559"/>
            <a:ext cx="2397388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DB Access</a:t>
            </a:r>
          </a:p>
        </p:txBody>
      </p:sp>
      <p:graphicFrame>
        <p:nvGraphicFramePr>
          <p:cNvPr id="56324" name="표 56323"/>
          <p:cNvGraphicFramePr/>
          <p:nvPr/>
        </p:nvGraphicFramePr>
        <p:xfrm>
          <a:off x="6101939" y="2007495"/>
          <a:ext cx="4742410" cy="1756254"/>
        </p:xfrm>
        <a:graphic>
          <a:graphicData uri="http://schemas.openxmlformats.org/drawingml/2006/table">
            <a:tbl>
              <a:tblPr firstRow="1" bandRow="1"/>
              <a:tblGrid>
                <a:gridCol w="1146685"/>
                <a:gridCol w="1126026"/>
                <a:gridCol w="1592975"/>
                <a:gridCol w="876722"/>
              </a:tblGrid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컬럼명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속성명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데이터타입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길이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uid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Uid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5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admin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아이디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Varchar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10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</a:tr>
              <a:tr h="64165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password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비밀번호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Varchar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10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51" name="표 56350"/>
          <p:cNvGraphicFramePr/>
          <p:nvPr/>
        </p:nvGraphicFramePr>
        <p:xfrm>
          <a:off x="6101939" y="3840338"/>
          <a:ext cx="3892767" cy="2590525"/>
        </p:xfrm>
        <a:graphic>
          <a:graphicData uri="http://schemas.openxmlformats.org/drawingml/2006/table">
            <a:tbl>
              <a:tblPr firstRow="1" bandRow="1"/>
              <a:tblGrid>
                <a:gridCol w="1162598"/>
                <a:gridCol w="1110169"/>
                <a:gridCol w="1619999"/>
              </a:tblGrid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컬럼명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속성명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데이터타입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temp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온도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Float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humi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습도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5E5E5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bright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HNC_GO_B_HINT_GS"/>
                        </a:rPr>
                        <a:t>조도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HNC_GO_B_HINT_GS"/>
                        </a:rPr>
                        <a:t>Int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dust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먼지농도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Int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weather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날씨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Int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time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HNC_GO_B_HINT_GS"/>
                          <a:sym typeface="Wingdings"/>
                        </a:rPr>
                        <a:t>일시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Char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85" name="표 56384"/>
          <p:cNvGraphicFramePr/>
          <p:nvPr/>
        </p:nvGraphicFramePr>
        <p:xfrm>
          <a:off x="1137193" y="4218342"/>
          <a:ext cx="1070470" cy="1168215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838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95" name="표 56394"/>
          <p:cNvGraphicFramePr/>
          <p:nvPr/>
        </p:nvGraphicFramePr>
        <p:xfrm>
          <a:off x="3050997" y="3897513"/>
          <a:ext cx="1408775" cy="2013654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+dbUrl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+sql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405" name="표 56404"/>
          <p:cNvGraphicFramePr/>
          <p:nvPr/>
        </p:nvGraphicFramePr>
        <p:xfrm>
          <a:off x="3976911" y="2242561"/>
          <a:ext cx="1362711" cy="1334994"/>
        </p:xfrm>
        <a:graphic>
          <a:graphicData uri="http://schemas.openxmlformats.org/drawingml/2006/table">
            <a:tbl>
              <a:tblPr firstRow="1" bandRow="1"/>
              <a:tblGrid>
                <a:gridCol w="136271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97516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415" name="표 56414"/>
          <p:cNvGraphicFramePr/>
          <p:nvPr/>
        </p:nvGraphicFramePr>
        <p:xfrm>
          <a:off x="2493484" y="2231450"/>
          <a:ext cx="1008493" cy="2249796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+time : 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6425" name="직선 화살표 연결선 56424"/>
          <p:cNvCxnSpPr/>
          <p:nvPr/>
        </p:nvCxnSpPr>
        <p:spPr>
          <a:xfrm flipH="1" flipV="1">
            <a:off x="2207608" y="4786910"/>
            <a:ext cx="843389" cy="2378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426" name="직선 화살표 연결선 56425"/>
          <p:cNvCxnSpPr/>
          <p:nvPr/>
        </p:nvCxnSpPr>
        <p:spPr>
          <a:xfrm flipV="1">
            <a:off x="2996949" y="3883219"/>
            <a:ext cx="368511" cy="2016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6427" name="직선 화살표 연결선 56426"/>
          <p:cNvCxnSpPr/>
          <p:nvPr/>
        </p:nvCxnSpPr>
        <p:spPr>
          <a:xfrm flipH="1">
            <a:off x="3976911" y="3363841"/>
            <a:ext cx="681355" cy="53367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6428" name="직선 화살표 연결선 56427"/>
          <p:cNvCxnSpPr/>
          <p:nvPr/>
        </p:nvCxnSpPr>
        <p:spPr>
          <a:xfrm>
            <a:off x="5450790" y="2849265"/>
            <a:ext cx="533616" cy="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56429" name="직선 화살표 연결선 56428"/>
          <p:cNvCxnSpPr/>
          <p:nvPr/>
        </p:nvCxnSpPr>
        <p:spPr>
          <a:xfrm>
            <a:off x="3621129" y="3363841"/>
            <a:ext cx="2363276" cy="92435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32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Box 58368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58370" name="직사각형 58369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58371" name="TextBox 58370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</a:p>
        </p:txBody>
      </p:sp>
      <p:graphicFrame>
        <p:nvGraphicFramePr>
          <p:cNvPr id="58372" name="표 58371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82" name="표 58381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92" name="표 58391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02" name="직선 화살표 연결선 58401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403" name="직선 화살표 연결선 58402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8404" name="직선 화살표 연결선 58403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05" name="표 58404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15" name="표 58414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25" name="직선 화살표 연결선 58424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58426" name="직선 화살표 연결선 58425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427" name="직선 화살표 연결선 58426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28" name="표 58427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38" name="직선 화살표 연결선 58437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39" name="표 58438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49" name="직선 화살표 연결선 58448"/>
          <p:cNvCxnSpPr/>
          <p:nvPr/>
        </p:nvCxnSpPr>
        <p:spPr>
          <a:xfrm>
            <a:off x="3529001" y="6148003"/>
            <a:ext cx="168398" cy="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58450" name="표 58449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460" name="직선 화살표 연결선 58459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58461" name="직선 화살표 연결선 58460"/>
          <p:cNvCxnSpPr/>
          <p:nvPr/>
        </p:nvCxnSpPr>
        <p:spPr>
          <a:xfrm>
            <a:off x="7085028" y="2171092"/>
            <a:ext cx="1318266" cy="1642222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33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58464" name="그림 5846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7194" y="1307099"/>
            <a:ext cx="2889020" cy="48504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Box 60416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60418" name="직사각형 60417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0419" name="TextBox 60418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</a:p>
        </p:txBody>
      </p:sp>
      <p:graphicFrame>
        <p:nvGraphicFramePr>
          <p:cNvPr id="60420" name="표 60419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30" name="표 60429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40" name="표 60439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50" name="직선 화살표 연결선 60449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451" name="직선 화살표 연결선 60450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0452" name="직선 화살표 연결선 60451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53" name="표 60452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63" name="표 60462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73" name="직선 화살표 연결선 60472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60474" name="직선 화살표 연결선 60473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475" name="직선 화살표 연결선 60474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76" name="표 60475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86" name="직선 화살표 연결선 60485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87" name="표 60486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497" name="직선 화살표 연결선 60496"/>
          <p:cNvCxnSpPr/>
          <p:nvPr/>
        </p:nvCxnSpPr>
        <p:spPr>
          <a:xfrm>
            <a:off x="3529001" y="6148003"/>
            <a:ext cx="168398" cy="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0498" name="표 60497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508" name="직선 화살표 연결선 60507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0509" name="직선 화살표 연결선 60508"/>
          <p:cNvCxnSpPr/>
          <p:nvPr/>
        </p:nvCxnSpPr>
        <p:spPr>
          <a:xfrm flipV="1">
            <a:off x="7116798" y="3813314"/>
            <a:ext cx="1286496" cy="789340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34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0512" name="그림 6051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5630" y="1319830"/>
            <a:ext cx="2890583" cy="48329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62464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62466" name="직사각형 62465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2467" name="TextBox 62466"/>
          <p:cNvSpPr txBox="1"/>
          <p:nvPr/>
        </p:nvSpPr>
        <p:spPr>
          <a:xfrm>
            <a:off x="5341186" y="433559"/>
            <a:ext cx="26736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Android App</a:t>
            </a:r>
          </a:p>
        </p:txBody>
      </p:sp>
      <p:graphicFrame>
        <p:nvGraphicFramePr>
          <p:cNvPr id="62468" name="표 62467"/>
          <p:cNvGraphicFramePr/>
          <p:nvPr/>
        </p:nvGraphicFramePr>
        <p:xfrm>
          <a:off x="1137193" y="3657645"/>
          <a:ext cx="1070470" cy="1168270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8068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478" name="표 62477"/>
          <p:cNvGraphicFramePr/>
          <p:nvPr/>
        </p:nvGraphicFramePr>
        <p:xfrm>
          <a:off x="3689416" y="1681920"/>
          <a:ext cx="1477061" cy="1153673"/>
        </p:xfrm>
        <a:graphic>
          <a:graphicData uri="http://schemas.openxmlformats.org/drawingml/2006/table">
            <a:tbl>
              <a:tblPr firstRow="1" bandRow="1"/>
              <a:tblGrid>
                <a:gridCol w="147706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Admin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79252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+uid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+admin : varchar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+password : varchar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488" name="표 62487"/>
          <p:cNvGraphicFramePr/>
          <p:nvPr/>
        </p:nvGraphicFramePr>
        <p:xfrm>
          <a:off x="2493484" y="1670809"/>
          <a:ext cx="1008493" cy="1884523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DBEnvEntry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498" name="직선 화살표 연결선 62497"/>
          <p:cNvCxnSpPr/>
          <p:nvPr/>
        </p:nvCxnSpPr>
        <p:spPr>
          <a:xfrm flipH="1">
            <a:off x="2193314" y="3714821"/>
            <a:ext cx="857683" cy="8263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499" name="직선 화살표 연결선 62498"/>
          <p:cNvCxnSpPr/>
          <p:nvPr/>
        </p:nvCxnSpPr>
        <p:spPr>
          <a:xfrm flipV="1">
            <a:off x="2996949" y="3324142"/>
            <a:ext cx="368511" cy="1747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2500" name="직선 화살표 연결선 62499"/>
          <p:cNvCxnSpPr/>
          <p:nvPr/>
        </p:nvCxnSpPr>
        <p:spPr>
          <a:xfrm flipH="1">
            <a:off x="3902259" y="2803201"/>
            <a:ext cx="525687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01" name="표 62500"/>
          <p:cNvGraphicFramePr/>
          <p:nvPr/>
        </p:nvGraphicFramePr>
        <p:xfrm>
          <a:off x="5663577" y="1694651"/>
          <a:ext cx="1291242" cy="913239"/>
        </p:xfrm>
        <a:graphic>
          <a:graphicData uri="http://schemas.openxmlformats.org/drawingml/2006/table">
            <a:tbl>
              <a:tblPr firstRow="1" bandRow="1"/>
              <a:tblGrid>
                <a:gridCol w="1291242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Login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+id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+pass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+checkUser()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511" name="표 62510"/>
          <p:cNvGraphicFramePr/>
          <p:nvPr/>
        </p:nvGraphicFramePr>
        <p:xfrm>
          <a:off x="5453973" y="2861995"/>
          <a:ext cx="1500847" cy="4025549"/>
        </p:xfrm>
        <a:graphic>
          <a:graphicData uri="http://schemas.openxmlformats.org/drawingml/2006/table">
            <a:tbl>
              <a:tblPr firstRow="1" bandRow="1"/>
              <a:tblGrid>
                <a:gridCol w="1500847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Main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5529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+getAFlame()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+getAMeteoWeather()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+selectMenu()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21" name="직선 화살표 연결선 62520"/>
          <p:cNvCxnSpPr/>
          <p:nvPr/>
        </p:nvCxnSpPr>
        <p:spPr>
          <a:xfrm flipH="1" flipV="1">
            <a:off x="2202862" y="4262786"/>
            <a:ext cx="3254237" cy="250922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62522" name="직선 화살표 연결선 62521"/>
          <p:cNvCxnSpPr/>
          <p:nvPr/>
        </p:nvCxnSpPr>
        <p:spPr>
          <a:xfrm flipV="1">
            <a:off x="4443860" y="2150433"/>
            <a:ext cx="1219717" cy="166288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523" name="직선 화살표 연결선 62522"/>
          <p:cNvCxnSpPr/>
          <p:nvPr/>
        </p:nvCxnSpPr>
        <p:spPr>
          <a:xfrm flipH="1">
            <a:off x="6203615" y="2615818"/>
            <a:ext cx="104802" cy="25248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24" name="표 62523"/>
          <p:cNvGraphicFramePr/>
          <p:nvPr/>
        </p:nvGraphicFramePr>
        <p:xfrm>
          <a:off x="3689416" y="4734482"/>
          <a:ext cx="1068851" cy="3308285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DeviceControl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2429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+stt : String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63804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+onHotLine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+onOptSwitch()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+onSTT()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FF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34" name="직선 화살표 연결선 62533"/>
          <p:cNvCxnSpPr/>
          <p:nvPr/>
        </p:nvCxnSpPr>
        <p:spPr>
          <a:xfrm flipH="1" flipV="1">
            <a:off x="2202862" y="4429566"/>
            <a:ext cx="1486553" cy="186774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35" name="표 62534"/>
          <p:cNvGraphicFramePr/>
          <p:nvPr/>
        </p:nvGraphicFramePr>
        <p:xfrm>
          <a:off x="2460150" y="5941524"/>
          <a:ext cx="1068851" cy="656043"/>
        </p:xfrm>
        <a:graphic>
          <a:graphicData uri="http://schemas.openxmlformats.org/drawingml/2006/table">
            <a:tbl>
              <a:tblPr firstRow="1" bandRow="1"/>
              <a:tblGrid>
                <a:gridCol w="1068851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GoogleSttApi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45" name="직선 화살표 연결선 62544"/>
          <p:cNvCxnSpPr/>
          <p:nvPr/>
        </p:nvCxnSpPr>
        <p:spPr>
          <a:xfrm flipV="1">
            <a:off x="3529001" y="6148003"/>
            <a:ext cx="168398" cy="9212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graphicFrame>
        <p:nvGraphicFramePr>
          <p:cNvPr id="62546" name="표 62545"/>
          <p:cNvGraphicFramePr/>
          <p:nvPr/>
        </p:nvGraphicFramePr>
        <p:xfrm>
          <a:off x="3019227" y="3306666"/>
          <a:ext cx="1408775" cy="1468721"/>
        </p:xfrm>
        <a:graphic>
          <a:graphicData uri="http://schemas.openxmlformats.org/drawingml/2006/table">
            <a:tbl>
              <a:tblPr firstRow="1" bandRow="1"/>
              <a:tblGrid>
                <a:gridCol w="1408775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AccessDB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+driverName : String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…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826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+sendDateBase()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+receiveDataBase()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2556" name="직선 화살표 연결선 62555"/>
          <p:cNvCxnSpPr/>
          <p:nvPr/>
        </p:nvCxnSpPr>
        <p:spPr>
          <a:xfrm flipH="1">
            <a:off x="4755141" y="5452353"/>
            <a:ext cx="694030" cy="431996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tailEnd type="triangle" w="med" len="med"/>
          </a:ln>
        </p:spPr>
      </p:cxnSp>
      <p:cxnSp>
        <p:nvCxnSpPr>
          <p:cNvPr id="62557" name="직선 화살표 연결선 62556"/>
          <p:cNvCxnSpPr/>
          <p:nvPr/>
        </p:nvCxnSpPr>
        <p:spPr>
          <a:xfrm flipV="1">
            <a:off x="4901261" y="3813314"/>
            <a:ext cx="3502033" cy="1851882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35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2560" name="그림 6255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8625630" y="1318211"/>
            <a:ext cx="2890583" cy="48965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  <a:effectLst>
            <a:outerShdw algn="br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64512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64514" name="직사각형 64513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4515" name="직사각형 64514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4516" name="직사각형 64515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pic>
        <p:nvPicPr>
          <p:cNvPr id="64517" name="그림 64516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49755" y="2037702"/>
            <a:ext cx="4396177" cy="396099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64518" name="표 64517"/>
          <p:cNvGraphicFramePr/>
          <p:nvPr/>
        </p:nvGraphicFramePr>
        <p:xfrm>
          <a:off x="5833540" y="4099190"/>
          <a:ext cx="5126779" cy="1654952"/>
        </p:xfrm>
        <a:graphic>
          <a:graphicData uri="http://schemas.openxmlformats.org/drawingml/2006/table">
            <a:tbl>
              <a:tblPr firstRow="1" bandRow="1"/>
              <a:tblGrid>
                <a:gridCol w="1248361"/>
                <a:gridCol w="3878418"/>
              </a:tblGrid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DB에 등록되어 있는 아이디와 패스워드를 검색하여 일치 시 로그인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성공 시 User 객체 반환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User login()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532" name="표 64531"/>
          <p:cNvGraphicFramePr/>
          <p:nvPr/>
        </p:nvGraphicFramePr>
        <p:xfrm>
          <a:off x="5811317" y="2066289"/>
          <a:ext cx="5163351" cy="1654682"/>
        </p:xfrm>
        <a:graphic>
          <a:graphicData uri="http://schemas.openxmlformats.org/drawingml/2006/table">
            <a:tbl>
              <a:tblPr firstRow="1" bandRow="1"/>
              <a:tblGrid>
                <a:gridCol w="1208662"/>
                <a:gridCol w="3954688"/>
              </a:tblGrid>
              <a:tr h="36689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DB에 유저를 등록, 아이디 중복 불가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성공 시 User 객체를 반환, login() 함수 작동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signUp.php, User register()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4546" name="TextBox 64545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36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66560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66562" name="직사각형 66561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6563" name="직사각형 66562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6564" name="직사각형 66563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graphicFrame>
        <p:nvGraphicFramePr>
          <p:cNvPr id="66565" name="표 66564"/>
          <p:cNvGraphicFramePr/>
          <p:nvPr/>
        </p:nvGraphicFramePr>
        <p:xfrm>
          <a:off x="5773182" y="2495103"/>
          <a:ext cx="5163351" cy="1654682"/>
        </p:xfrm>
        <a:graphic>
          <a:graphicData uri="http://schemas.openxmlformats.org/drawingml/2006/table">
            <a:tbl>
              <a:tblPr firstRow="1" bandRow="1"/>
              <a:tblGrid>
                <a:gridCol w="1208662"/>
                <a:gridCol w="3954688"/>
              </a:tblGrid>
              <a:tr h="36689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91480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실시간 집안의 온,습도 센서를 통해 값을 받아와 웹페이지의 현재 환경을 간략히 알 수 있도록 함.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37007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getMyHEco()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6579" name="그림 6657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51487" y="2129830"/>
            <a:ext cx="3419397" cy="374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6580" name="그림 66579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68964" y="3571883"/>
            <a:ext cx="2439547" cy="61625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6581" name="그림 66580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86384" y="2563389"/>
            <a:ext cx="2530056" cy="8687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6582" name="TextBox 66581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37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Box 68608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68610" name="직사각형 68609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8611" name="직사각형 68610"/>
          <p:cNvSpPr/>
          <p:nvPr/>
        </p:nvSpPr>
        <p:spPr>
          <a:xfrm>
            <a:off x="5341186" y="433559"/>
            <a:ext cx="333503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68612" name="직사각형 68611"/>
          <p:cNvSpPr/>
          <p:nvPr/>
        </p:nvSpPr>
        <p:spPr>
          <a:xfrm>
            <a:off x="479623" y="1566007"/>
            <a:ext cx="11214425" cy="4991770"/>
          </a:xfrm>
          <a:prstGeom prst="rect">
            <a:avLst/>
          </a:prstGeom>
          <a:noFill/>
          <a:ln w="38079" cap="flat" cmpd="sng" algn="ctr">
            <a:solidFill>
              <a:schemeClr val="tx1"/>
            </a:solidFill>
            <a:prstDash val="solid"/>
            <a:round/>
          </a:ln>
        </p:spPr>
      </p:sp>
      <p:graphicFrame>
        <p:nvGraphicFramePr>
          <p:cNvPr id="68613" name="표 68612"/>
          <p:cNvGraphicFramePr/>
          <p:nvPr/>
        </p:nvGraphicFramePr>
        <p:xfrm>
          <a:off x="5258605" y="2314030"/>
          <a:ext cx="2582429" cy="3572517"/>
        </p:xfrm>
        <a:graphic>
          <a:graphicData uri="http://schemas.openxmlformats.org/drawingml/2006/table">
            <a:tbl>
              <a:tblPr firstRow="1" bandRow="1"/>
              <a:tblGrid>
                <a:gridCol w="605085"/>
                <a:gridCol w="1977344"/>
              </a:tblGrid>
              <a:tr h="368455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1737532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온,습도 센서를 통해 실시간 받아온 값의 최고치와 최저 그리고 평균적인 값을 계산해 줌.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1464331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5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getMaxtemp(), getMintemp()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5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getAvgtemp()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5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getMaxhum(), getMinhum()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5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getAvghum()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8627" name="그림 68626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49868" y="2218719"/>
            <a:ext cx="3403540" cy="40468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8628" name="그림 6862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51487" y="1872486"/>
            <a:ext cx="3381318" cy="374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68629" name="표 68628"/>
          <p:cNvGraphicFramePr/>
          <p:nvPr/>
        </p:nvGraphicFramePr>
        <p:xfrm>
          <a:off x="8358794" y="2317212"/>
          <a:ext cx="2669811" cy="3544915"/>
        </p:xfrm>
        <a:graphic>
          <a:graphicData uri="http://schemas.openxmlformats.org/drawingml/2006/table">
            <a:tbl>
              <a:tblPr firstRow="1" bandRow="1"/>
              <a:tblGrid>
                <a:gridCol w="649585"/>
                <a:gridCol w="2020225"/>
              </a:tblGrid>
              <a:tr h="528870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-윤고딕330"/>
                        <a:ea typeface="-윤고딕330"/>
                        <a:sym typeface="HNC_GO_B_HINT_GS"/>
                      </a:endParaRP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</a:tr>
              <a:tr h="209487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설명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시간에 따라 누적되는 데이터를 한눈에 알아 보기 쉽게 라이브 그래프로 보여줌.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ADADA">
                        <a:alpha val="100000"/>
                      </a:srgbClr>
                    </a:solidFill>
                  </a:tcPr>
                </a:tc>
              </a:tr>
              <a:tr h="921167"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함수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graph_loading()</a:t>
                      </a:r>
                    </a:p>
                    <a:p>
                      <a:pPr marL="0" lvl="0" indent="0" algn="l" defTabSz="943938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8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-윤고딕330"/>
                          <a:ea typeface="-윤고딕330"/>
                          <a:sym typeface="HNC_GO_B_HINT_GS"/>
                        </a:rPr>
                        <a:t>graph_Start()</a:t>
                      </a:r>
                    </a:p>
                  </a:txBody>
                  <a:tcPr marL="90006" marR="90006" marT="46789" marB="467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4F4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8643" name="TextBox 68642"/>
          <p:cNvSpPr txBox="1"/>
          <p:nvPr/>
        </p:nvSpPr>
        <p:spPr>
          <a:xfrm>
            <a:off x="5341186" y="433559"/>
            <a:ext cx="12258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WEB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38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직사각형 70656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0658" name="직사각형 70657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0659" name="TextBox 70658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70660" name="TextBox 70659"/>
          <p:cNvSpPr txBox="1"/>
          <p:nvPr/>
        </p:nvSpPr>
        <p:spPr>
          <a:xfrm>
            <a:off x="5339622" y="433559"/>
            <a:ext cx="4999435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lstStyle/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조도센서 빛 조절 회로도</a:t>
            </a:r>
          </a:p>
        </p:txBody>
      </p:sp>
      <p:pic>
        <p:nvPicPr>
          <p:cNvPr id="70661" name="그림 70660" descr="그림 1741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82599" y="1616817"/>
            <a:ext cx="6916741" cy="51331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39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9456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19458" name="직사각형 19457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9459" name="TextBox 19458"/>
          <p:cNvSpPr txBox="1"/>
          <p:nvPr/>
        </p:nvSpPr>
        <p:spPr>
          <a:xfrm>
            <a:off x="5341186" y="433559"/>
            <a:ext cx="2483113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 통신</a:t>
            </a:r>
          </a:p>
        </p:txBody>
      </p:sp>
      <p:pic>
        <p:nvPicPr>
          <p:cNvPr id="19460" name="그림 1945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28680" y="914802"/>
            <a:ext cx="6221035" cy="12261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aphicFrame>
        <p:nvGraphicFramePr>
          <p:cNvPr id="19461" name="표 19460"/>
          <p:cNvGraphicFramePr/>
          <p:nvPr/>
        </p:nvGraphicFramePr>
        <p:xfrm>
          <a:off x="1504030" y="4048380"/>
          <a:ext cx="930715" cy="2067160"/>
        </p:xfrm>
        <a:graphic>
          <a:graphicData uri="http://schemas.openxmlformats.org/drawingml/2006/table">
            <a:tbl>
              <a:tblPr firstRow="1" bandRow="1"/>
              <a:tblGrid>
                <a:gridCol w="930715"/>
              </a:tblGrid>
              <a:tr h="4256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ReadSensor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246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+getBright()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+getFlame()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71" name="표 19470"/>
          <p:cNvGraphicFramePr/>
          <p:nvPr/>
        </p:nvGraphicFramePr>
        <p:xfrm>
          <a:off x="3473445" y="5093445"/>
          <a:ext cx="1270583" cy="2630983"/>
        </p:xfrm>
        <a:graphic>
          <a:graphicData uri="http://schemas.openxmlformats.org/drawingml/2006/table">
            <a:tbl>
              <a:tblPr firstRow="1" bandRow="1"/>
              <a:tblGrid>
                <a:gridCol w="1270583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State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227114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+setWindowState()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+setTempState()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+setHumiState()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+setLightState()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+setBoozer()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+setDoorLock()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+setConflag()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81" name="표 19480"/>
          <p:cNvGraphicFramePr/>
          <p:nvPr/>
        </p:nvGraphicFramePr>
        <p:xfrm>
          <a:off x="2720621" y="2410903"/>
          <a:ext cx="1388116" cy="972697"/>
        </p:xfrm>
        <a:graphic>
          <a:graphicData uri="http://schemas.openxmlformats.org/drawingml/2006/table">
            <a:tbl>
              <a:tblPr firstRow="1" bandRow="1"/>
              <a:tblGrid>
                <a:gridCol w="1388116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Optimization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60988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+autoOptimization()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+switchAuto()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91" name="표 19490"/>
          <p:cNvGraphicFramePr/>
          <p:nvPr/>
        </p:nvGraphicFramePr>
        <p:xfrm>
          <a:off x="1137193" y="5452353"/>
          <a:ext cx="1457966" cy="1519250"/>
        </p:xfrm>
        <a:graphic>
          <a:graphicData uri="http://schemas.openxmlformats.org/drawingml/2006/table">
            <a:tbl>
              <a:tblPr firstRow="1" bandRow="1"/>
              <a:tblGrid>
                <a:gridCol w="1457966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ReadKma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5779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+getMeteoTemp()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+getMeteoHumi()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+getMeteoDust()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+getMeteoWeather()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01" name="표 19500"/>
          <p:cNvGraphicFramePr/>
          <p:nvPr/>
        </p:nvGraphicFramePr>
        <p:xfrm>
          <a:off x="3664011" y="1685103"/>
          <a:ext cx="1008493" cy="969721"/>
        </p:xfrm>
        <a:graphic>
          <a:graphicData uri="http://schemas.openxmlformats.org/drawingml/2006/table">
            <a:tbl>
              <a:tblPr firstRow="1" bandRow="1"/>
              <a:tblGrid>
                <a:gridCol w="1008493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Conflagration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2563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+detectFire()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11" name="표 19510"/>
          <p:cNvGraphicFramePr/>
          <p:nvPr/>
        </p:nvGraphicFramePr>
        <p:xfrm>
          <a:off x="3664011" y="3667193"/>
          <a:ext cx="1070470" cy="1900436"/>
        </p:xfrm>
        <a:graphic>
          <a:graphicData uri="http://schemas.openxmlformats.org/drawingml/2006/table">
            <a:tbl>
              <a:tblPr firstRow="1" bandRow="1"/>
              <a:tblGrid>
                <a:gridCol w="1070470"/>
              </a:tblGrid>
              <a:tr h="2446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MessageBus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53898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+pubMessage()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+subMessage()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+setup()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+loop()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+reconnect()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21" name="표 19520"/>
          <p:cNvGraphicFramePr/>
          <p:nvPr/>
        </p:nvGraphicFramePr>
        <p:xfrm>
          <a:off x="1149868" y="1669246"/>
          <a:ext cx="1099058" cy="2249796"/>
        </p:xfrm>
        <a:graphic>
          <a:graphicData uri="http://schemas.openxmlformats.org/drawingml/2006/table">
            <a:tbl>
              <a:tblPr firstRow="1" bandRow="1"/>
              <a:tblGrid>
                <a:gridCol w="1099058"/>
              </a:tblGrid>
              <a:tr h="2429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EnvEntry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8899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+bright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+flame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+kTemp : float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+kHumi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+kDust : int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+kWeather : int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531" name="직선 화살표 연결선 19530"/>
          <p:cNvCxnSpPr/>
          <p:nvPr/>
        </p:nvCxnSpPr>
        <p:spPr>
          <a:xfrm>
            <a:off x="1882033" y="3527438"/>
            <a:ext cx="87381" cy="52094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2" name="직선 화살표 연결선 19531"/>
          <p:cNvCxnSpPr/>
          <p:nvPr/>
        </p:nvCxnSpPr>
        <p:spPr>
          <a:xfrm flipV="1">
            <a:off x="2434745" y="4510527"/>
            <a:ext cx="1229265" cy="189001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3" name="직선 화살표 연결선 19532"/>
          <p:cNvCxnSpPr/>
          <p:nvPr/>
        </p:nvCxnSpPr>
        <p:spPr>
          <a:xfrm flipV="1">
            <a:off x="2595159" y="4329509"/>
            <a:ext cx="1068851" cy="112284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4" name="직선 화살표 연결선 19533"/>
          <p:cNvCxnSpPr/>
          <p:nvPr/>
        </p:nvCxnSpPr>
        <p:spPr>
          <a:xfrm>
            <a:off x="4108737" y="5093445"/>
            <a:ext cx="90508" cy="26047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535" name="직선 화살표 연결선 19534"/>
          <p:cNvCxnSpPr/>
          <p:nvPr/>
        </p:nvCxnSpPr>
        <p:spPr>
          <a:xfrm flipH="1">
            <a:off x="1342052" y="3527438"/>
            <a:ext cx="22222" cy="192491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6" name="직선 화살표 연결선 19535"/>
          <p:cNvCxnSpPr/>
          <p:nvPr/>
        </p:nvCxnSpPr>
        <p:spPr>
          <a:xfrm flipH="1">
            <a:off x="2248926" y="2063107"/>
            <a:ext cx="1415084" cy="177890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7" name="직선 화살표 연결선 19536"/>
          <p:cNvCxnSpPr/>
          <p:nvPr/>
        </p:nvCxnSpPr>
        <p:spPr>
          <a:xfrm flipH="1" flipV="1">
            <a:off x="2248926" y="2779359"/>
            <a:ext cx="471694" cy="101675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8" name="직선 화살표 연결선 19537"/>
          <p:cNvCxnSpPr/>
          <p:nvPr/>
        </p:nvCxnSpPr>
        <p:spPr>
          <a:xfrm flipH="1" flipV="1">
            <a:off x="3414651" y="3349547"/>
            <a:ext cx="549529" cy="312899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39" name="직선 화살표 연결선 19538"/>
          <p:cNvCxnSpPr/>
          <p:nvPr/>
        </p:nvCxnSpPr>
        <p:spPr>
          <a:xfrm flipH="1" flipV="1">
            <a:off x="4169095" y="2441110"/>
            <a:ext cx="30150" cy="1226083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40" name="직선 화살표 연결선 19539"/>
          <p:cNvCxnSpPr/>
          <p:nvPr/>
        </p:nvCxnSpPr>
        <p:spPr>
          <a:xfrm flipH="1" flipV="1">
            <a:off x="2245743" y="3114482"/>
            <a:ext cx="1418267" cy="692467"/>
          </a:xfrm>
          <a:prstGeom prst="straightConnector1">
            <a:avLst/>
          </a:prstGeom>
          <a:ln w="19039" cap="flat" cmpd="sng" algn="ctr">
            <a:solidFill>
              <a:schemeClr val="tx1"/>
            </a:solidFill>
            <a:prstDash val="solid"/>
            <a:round/>
            <a:headEnd type="triangle" w="med" len="med"/>
          </a:ln>
        </p:spPr>
      </p:cxnSp>
      <p:cxnSp>
        <p:nvCxnSpPr>
          <p:cNvPr id="19541" name="직선 화살표 연결선 19540"/>
          <p:cNvCxnSpPr/>
          <p:nvPr/>
        </p:nvCxnSpPr>
        <p:spPr>
          <a:xfrm>
            <a:off x="4859943" y="4375574"/>
            <a:ext cx="724237" cy="67811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cxnSp>
        <p:nvCxnSpPr>
          <p:cNvPr id="19542" name="직선 화살표 연결선 19541"/>
          <p:cNvCxnSpPr/>
          <p:nvPr/>
        </p:nvCxnSpPr>
        <p:spPr>
          <a:xfrm flipV="1">
            <a:off x="4875856" y="3114482"/>
            <a:ext cx="708324" cy="1087947"/>
          </a:xfrm>
          <a:prstGeom prst="straightConnector1">
            <a:avLst/>
          </a:prstGeom>
          <a:ln w="63484" cap="flat" cmpd="sng" algn="ctr">
            <a:solidFill>
              <a:srgbClr val="C00000"/>
            </a:solidFill>
            <a:prstDash val="solid"/>
            <a:round/>
            <a:tailEnd type="triangle" w="med" len="med"/>
          </a:ln>
        </p:spPr>
      </p:cxnSp>
      <p:pic>
        <p:nvPicPr>
          <p:cNvPr id="19543" name="그림 19542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628680" y="1958248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9546" name="그림 1954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628680" y="2989020"/>
            <a:ext cx="6221035" cy="12245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9547" name="그림 19546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47720" y="4000752"/>
            <a:ext cx="6214726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9548" name="그림 19547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628680" y="5153803"/>
            <a:ext cx="6221035" cy="13785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9549" name="직사각형 19548"/>
          <p:cNvSpPr/>
          <p:nvPr/>
        </p:nvSpPr>
        <p:spPr>
          <a:xfrm>
            <a:off x="-55555" y="-77778"/>
            <a:ext cx="12315046" cy="6980169"/>
          </a:xfrm>
          <a:prstGeom prst="rect">
            <a:avLst/>
          </a:prstGeom>
          <a:solidFill>
            <a:schemeClr val="tx1">
              <a:alpha val="85000"/>
            </a:schemeClr>
          </a:solidFill>
          <a:ln w="19039" cap="flat" cmpd="sng" algn="ctr">
            <a:solidFill>
              <a:srgbClr val="1C335D"/>
            </a:solidFill>
            <a:prstDash val="solid"/>
            <a:round/>
          </a:ln>
        </p:spPr>
      </p:sp>
      <p:pic>
        <p:nvPicPr>
          <p:cNvPr id="19550" name="그림 19549" descr="Picture 6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333822" y="163596"/>
            <a:ext cx="5603220" cy="34781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9551" name="TextBox 19550"/>
          <p:cNvSpPr txBox="1"/>
          <p:nvPr/>
        </p:nvSpPr>
        <p:spPr>
          <a:xfrm>
            <a:off x="189001" y="3864124"/>
            <a:ext cx="438727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subMessage(“home/livingroom/temp”)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subMessage(“home/livingroom/humi”)</a:t>
            </a:r>
          </a:p>
        </p:txBody>
      </p:sp>
      <p:graphicFrame>
        <p:nvGraphicFramePr>
          <p:cNvPr id="19552" name="표 19551"/>
          <p:cNvGraphicFramePr/>
          <p:nvPr/>
        </p:nvGraphicFramePr>
        <p:xfrm>
          <a:off x="4543916" y="5760452"/>
          <a:ext cx="2136139" cy="660930"/>
        </p:xfrm>
        <a:graphic>
          <a:graphicData uri="http://schemas.openxmlformats.org/drawingml/2006/table">
            <a:tbl>
              <a:tblPr firstRow="1" bandRow="1"/>
              <a:tblGrid>
                <a:gridCol w="2136139"/>
              </a:tblGrid>
              <a:tr h="427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2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NC_GO_B_HINT_GS"/>
                          <a:ea typeface="굴림"/>
                          <a:sym typeface="Wingdings"/>
                        </a:rPr>
                        <a:t>Broker</a:t>
                      </a: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NC_GO_B_HINT_GS"/>
                        <a:ea typeface="굴림"/>
                        <a:sym typeface="Wingdings"/>
                      </a:endParaRPr>
                    </a:p>
                  </a:txBody>
                  <a:tcPr marL="60469" marR="60469" marT="30206" marB="30206">
                    <a:lnL w="12674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562" name="TextBox 19561"/>
          <p:cNvSpPr txBox="1"/>
          <p:nvPr/>
        </p:nvSpPr>
        <p:spPr>
          <a:xfrm>
            <a:off x="7094575" y="4429566"/>
            <a:ext cx="6098756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pubMessage(“home/livingroom/temp”)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pubMessage(“home/livingroom/humi”)</a:t>
            </a:r>
          </a:p>
        </p:txBody>
      </p:sp>
      <p:sp>
        <p:nvSpPr>
          <p:cNvPr id="19563" name="TextBox 19562"/>
          <p:cNvSpPr txBox="1"/>
          <p:nvPr/>
        </p:nvSpPr>
        <p:spPr>
          <a:xfrm>
            <a:off x="298605" y="2649152"/>
            <a:ext cx="4611044" cy="4621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RaspberryPi (Server / Broker)</a:t>
            </a:r>
          </a:p>
        </p:txBody>
      </p:sp>
      <p:sp>
        <p:nvSpPr>
          <p:cNvPr id="19564" name="TextBox 19563"/>
          <p:cNvSpPr txBox="1"/>
          <p:nvPr/>
        </p:nvSpPr>
        <p:spPr>
          <a:xfrm>
            <a:off x="7796700" y="3667193"/>
            <a:ext cx="2675550" cy="4467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bg1"/>
                </a:solidFill>
                <a:latin typeface="MD아트체"/>
                <a:ea typeface="MD아트체"/>
                <a:sym typeface="Wingdings"/>
              </a:rPr>
              <a:t>Arduino (Sensor)</a:t>
            </a:r>
          </a:p>
        </p:txBody>
      </p:sp>
      <p:cxnSp>
        <p:nvCxnSpPr>
          <p:cNvPr id="19565" name="직선 화살표 연결선 19564"/>
          <p:cNvCxnSpPr/>
          <p:nvPr/>
        </p:nvCxnSpPr>
        <p:spPr>
          <a:xfrm flipH="1">
            <a:off x="6101939" y="4891713"/>
            <a:ext cx="883032" cy="843333"/>
          </a:xfrm>
          <a:prstGeom prst="straightConnector1">
            <a:avLst/>
          </a:prstGeom>
          <a:ln w="41262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cxnSp>
        <p:nvCxnSpPr>
          <p:cNvPr id="19566" name="직선 화살표 연결선 19565"/>
          <p:cNvCxnSpPr/>
          <p:nvPr/>
        </p:nvCxnSpPr>
        <p:spPr>
          <a:xfrm flipH="1" flipV="1">
            <a:off x="3414651" y="4605837"/>
            <a:ext cx="1607325" cy="1129209"/>
          </a:xfrm>
          <a:prstGeom prst="straightConnector1">
            <a:avLst/>
          </a:prstGeom>
          <a:ln w="41262" cap="flat" cmpd="sng" algn="ctr">
            <a:solidFill>
              <a:srgbClr val="F69240"/>
            </a:solidFill>
            <a:prstDash val="solid"/>
            <a:round/>
            <a:tailEnd type="triangle" w="lg" len="lg"/>
          </a:ln>
        </p:spPr>
      </p:cxnSp>
      <p:pic>
        <p:nvPicPr>
          <p:cNvPr id="19567" name="그림 19566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17702" y="973596"/>
            <a:ext cx="5422202" cy="14675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직사각형 71680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1682" name="직사각형 71681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1683" name="TextBox 71682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71684" name="TextBox 71683"/>
          <p:cNvSpPr txBox="1"/>
          <p:nvPr/>
        </p:nvSpPr>
        <p:spPr>
          <a:xfrm>
            <a:off x="5339622" y="433559"/>
            <a:ext cx="543758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lstStyle/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화재감지 경보 알림 회로도</a:t>
            </a:r>
          </a:p>
        </p:txBody>
      </p:sp>
      <p:pic>
        <p:nvPicPr>
          <p:cNvPr id="71685" name="그림 71684" descr="그림 1741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25310" y="1588229"/>
            <a:ext cx="6851581" cy="5034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40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직사각형 72704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2706" name="직사각형 72705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2707" name="TextBox 72706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시스템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모듈 상세 설계</a:t>
            </a:r>
          </a:p>
        </p:txBody>
      </p:sp>
      <p:sp>
        <p:nvSpPr>
          <p:cNvPr id="72708" name="TextBox 72707"/>
          <p:cNvSpPr txBox="1"/>
          <p:nvPr/>
        </p:nvSpPr>
        <p:spPr>
          <a:xfrm>
            <a:off x="5339622" y="433559"/>
            <a:ext cx="4094560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158" tIns="46984" rIns="90158" bIns="46984" anchor="t">
            <a:spAutoFit/>
          </a:bodyPr>
          <a:lstStyle/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Dc모터 제어 회로도</a:t>
            </a:r>
          </a:p>
        </p:txBody>
      </p:sp>
      <p:pic>
        <p:nvPicPr>
          <p:cNvPr id="72709" name="그림 72708" descr="그림 1741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406158" y="1715254"/>
            <a:ext cx="7760018" cy="475357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41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직사각형 73728"/>
          <p:cNvSpPr/>
          <p:nvPr/>
        </p:nvSpPr>
        <p:spPr>
          <a:xfrm>
            <a:off x="4026157" y="1720056"/>
            <a:ext cx="4149999" cy="4326327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3730" name="직사각형 73729"/>
          <p:cNvSpPr/>
          <p:nvPr/>
        </p:nvSpPr>
        <p:spPr>
          <a:xfrm>
            <a:off x="2523691" y="1991638"/>
            <a:ext cx="7154933" cy="3808568"/>
          </a:xfrm>
          <a:prstGeom prst="rect">
            <a:avLst/>
          </a:prstGeom>
          <a:solidFill>
            <a:schemeClr val="bg1"/>
          </a:solidFill>
          <a:ln w="12060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3731" name="TextBox 73730"/>
          <p:cNvSpPr txBox="1"/>
          <p:nvPr/>
        </p:nvSpPr>
        <p:spPr>
          <a:xfrm>
            <a:off x="1137193" y="0"/>
            <a:ext cx="3884783" cy="1516760"/>
          </a:xfrm>
          <a:prstGeom prst="rect">
            <a:avLst/>
          </a:prstGeom>
          <a:solidFill>
            <a:schemeClr val="tx1"/>
          </a:solidFill>
          <a:ln w="12060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158" tIns="46984" rIns="90158" bIns="46984" anchor="ctr">
            <a:noAutofit/>
          </a:bodyPr>
          <a:lstStyle/>
          <a:p>
            <a:pPr marL="0" lvl="0" indent="0" algn="ctr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데모 환경 설계</a:t>
            </a:r>
          </a:p>
        </p:txBody>
      </p:sp>
      <p:sp>
        <p:nvSpPr>
          <p:cNvPr id="73732" name="직사각형 73731"/>
          <p:cNvSpPr/>
          <p:nvPr/>
        </p:nvSpPr>
        <p:spPr>
          <a:xfrm>
            <a:off x="5339622" y="433559"/>
            <a:ext cx="182636" cy="64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3733" name="직선 연결선 73732"/>
          <p:cNvCxnSpPr/>
          <p:nvPr/>
        </p:nvCxnSpPr>
        <p:spPr>
          <a:xfrm flipV="1">
            <a:off x="8176157" y="754388"/>
            <a:ext cx="965668" cy="965668"/>
          </a:xfrm>
          <a:prstGeom prst="line">
            <a:avLst/>
          </a:prstGeom>
          <a:ln w="12060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3734" name="그림 7373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22617" y="1991638"/>
            <a:ext cx="822730" cy="9576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5" name="그림 7373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23691" y="2431563"/>
            <a:ext cx="1192749" cy="123406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6" name="그림 73735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922617" y="4367589"/>
            <a:ext cx="1000565" cy="1153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7" name="그림 73736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922617" y="5520639"/>
            <a:ext cx="1043446" cy="105143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3738" name="그림 73737"/>
          <p:cNvPicPr/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468079" y="4623313"/>
            <a:ext cx="1248361" cy="11768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39" name="직선 화살표 연결선 73738"/>
          <p:cNvCxnSpPr/>
          <p:nvPr/>
        </p:nvCxnSpPr>
        <p:spPr>
          <a:xfrm rot="5400000" flipH="1" flipV="1">
            <a:off x="2627711" y="4130178"/>
            <a:ext cx="957683" cy="28587"/>
          </a:xfrm>
          <a:prstGeom prst="straightConnector1">
            <a:avLst/>
          </a:prstGeom>
          <a:ln w="28587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</p:cxnSp>
      <p:pic>
        <p:nvPicPr>
          <p:cNvPr id="73740" name="그림 73739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512146" y="2614199"/>
            <a:ext cx="3171657" cy="264278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41" name="꺾인 연결선 73740"/>
          <p:cNvCxnSpPr/>
          <p:nvPr/>
        </p:nvCxnSpPr>
        <p:spPr>
          <a:xfrm>
            <a:off x="3716440" y="3049378"/>
            <a:ext cx="1103804" cy="616252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73742" name="꺾인 연결선 73741"/>
          <p:cNvCxnSpPr/>
          <p:nvPr/>
        </p:nvCxnSpPr>
        <p:spPr>
          <a:xfrm flipV="1">
            <a:off x="6813446" y="2614199"/>
            <a:ext cx="2109171" cy="1321393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3743" name="그림 73742"/>
          <p:cNvPicPr/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619698" y="1788342"/>
            <a:ext cx="721054" cy="6813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3744" name="꺾인 연결선 73743"/>
          <p:cNvCxnSpPr/>
          <p:nvPr/>
        </p:nvCxnSpPr>
        <p:spPr>
          <a:xfrm rot="5400000" flipH="1" flipV="1">
            <a:off x="5559557" y="2214811"/>
            <a:ext cx="1145122" cy="975104"/>
          </a:xfrm>
          <a:prstGeom prst="bentConnector2">
            <a:avLst/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73745" name="꺾인 연결선 73744"/>
          <p:cNvCxnSpPr/>
          <p:nvPr/>
        </p:nvCxnSpPr>
        <p:spPr>
          <a:xfrm>
            <a:off x="5339622" y="4623313"/>
            <a:ext cx="3582994" cy="897325"/>
          </a:xfrm>
          <a:prstGeom prst="bentConnector3">
            <a:avLst>
              <a:gd name="adj1" fmla="val 50000"/>
            </a:avLst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3746" name="TextBox 73745"/>
          <p:cNvSpPr txBox="1"/>
          <p:nvPr/>
        </p:nvSpPr>
        <p:spPr>
          <a:xfrm>
            <a:off x="5341186" y="433559"/>
            <a:ext cx="1635389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홈 구성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42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직사각형 74752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4754" name="직사각형 74753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4755" name="TextBox 74754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개발 환경</a:t>
            </a:r>
          </a:p>
        </p:txBody>
      </p:sp>
      <p:sp>
        <p:nvSpPr>
          <p:cNvPr id="74756" name="직사각형 74755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4757" name="직선 연결선 74756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4758" name="TextBox 74757"/>
          <p:cNvSpPr txBox="1"/>
          <p:nvPr/>
        </p:nvSpPr>
        <p:spPr>
          <a:xfrm>
            <a:off x="5625498" y="3144689"/>
            <a:ext cx="5433258" cy="15612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언어 : c/c++, java, SqlLite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프로그램 : 아두이노, eclipse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             Android Studio,MySQL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개발 운영체제 : Windows 10, 리눅스</a:t>
            </a:r>
          </a:p>
        </p:txBody>
      </p:sp>
      <p:pic>
        <p:nvPicPr>
          <p:cNvPr id="74759" name="그림 7475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18663" y="1912240"/>
            <a:ext cx="2893765" cy="40149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43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직사각형 75776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5778" name="직사각형 75777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5779" name="TextBox 75778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업무 분담</a:t>
            </a:r>
          </a:p>
        </p:txBody>
      </p:sp>
      <p:sp>
        <p:nvSpPr>
          <p:cNvPr id="75780" name="직사각형 75779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5781" name="직선 연결선 7578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grpSp>
        <p:nvGrpSpPr>
          <p:cNvPr id="75782" name="Group 1"/>
          <p:cNvGrpSpPr/>
          <p:nvPr/>
        </p:nvGrpSpPr>
        <p:grpSpPr>
          <a:xfrm>
            <a:off x="1704143" y="2093258"/>
            <a:ext cx="8793973" cy="3530621"/>
            <a:chOff x="1704143" y="2093258"/>
            <a:chExt cx="8793973" cy="3530621"/>
          </a:xfrm>
        </p:grpSpPr>
        <p:sp>
          <p:nvSpPr>
            <p:cNvPr id="75783" name="직사각형 75782"/>
            <p:cNvSpPr/>
            <p:nvPr/>
          </p:nvSpPr>
          <p:spPr>
            <a:xfrm>
              <a:off x="1704143" y="2093258"/>
              <a:ext cx="1060922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</p:sp>
        <p:sp>
          <p:nvSpPr>
            <p:cNvPr id="75784" name="TextBox 75783"/>
            <p:cNvSpPr txBox="1"/>
            <p:nvPr/>
          </p:nvSpPr>
          <p:spPr>
            <a:xfrm>
              <a:off x="2765066" y="2093258"/>
              <a:ext cx="1939264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1" i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고상욱</a:t>
              </a:r>
            </a:p>
          </p:txBody>
        </p:sp>
        <p:sp>
          <p:nvSpPr>
            <p:cNvPr id="75785" name="TextBox 75784"/>
            <p:cNvSpPr txBox="1"/>
            <p:nvPr/>
          </p:nvSpPr>
          <p:spPr>
            <a:xfrm>
              <a:off x="4704331" y="2093258"/>
              <a:ext cx="1564388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1" i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김우조</a:t>
              </a:r>
            </a:p>
          </p:txBody>
        </p:sp>
        <p:sp>
          <p:nvSpPr>
            <p:cNvPr id="75786" name="TextBox 75785"/>
            <p:cNvSpPr txBox="1"/>
            <p:nvPr/>
          </p:nvSpPr>
          <p:spPr>
            <a:xfrm>
              <a:off x="6268718" y="2093258"/>
              <a:ext cx="2191751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1" i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고귀영</a:t>
              </a:r>
            </a:p>
          </p:txBody>
        </p:sp>
        <p:sp>
          <p:nvSpPr>
            <p:cNvPr id="75787" name="TextBox 75786"/>
            <p:cNvSpPr txBox="1"/>
            <p:nvPr/>
          </p:nvSpPr>
          <p:spPr>
            <a:xfrm>
              <a:off x="8460470" y="2093258"/>
              <a:ext cx="2037646" cy="508266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1" i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이종현</a:t>
              </a:r>
            </a:p>
          </p:txBody>
        </p:sp>
        <p:sp>
          <p:nvSpPr>
            <p:cNvPr id="75788" name="TextBox 75787"/>
            <p:cNvSpPr txBox="1"/>
            <p:nvPr/>
          </p:nvSpPr>
          <p:spPr>
            <a:xfrm>
              <a:off x="1704143" y="2601525"/>
              <a:ext cx="1060922" cy="608267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자료수집</a:t>
              </a:r>
            </a:p>
          </p:txBody>
        </p:sp>
        <p:sp>
          <p:nvSpPr>
            <p:cNvPr id="75789" name="TextBox 75788"/>
            <p:cNvSpPr txBox="1"/>
            <p:nvPr/>
          </p:nvSpPr>
          <p:spPr>
            <a:xfrm>
              <a:off x="2765066" y="2601525"/>
              <a:ext cx="7733050" cy="608267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MQTT, MySQL, 아두이노, 라즈베리파이, 안드로이드 API 기술</a:t>
              </a:r>
            </a:p>
          </p:txBody>
        </p:sp>
        <p:sp>
          <p:nvSpPr>
            <p:cNvPr id="75790" name="TextBox 75789"/>
            <p:cNvSpPr txBox="1"/>
            <p:nvPr/>
          </p:nvSpPr>
          <p:spPr>
            <a:xfrm>
              <a:off x="1704143" y="3209792"/>
              <a:ext cx="1060922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설계</a:t>
              </a:r>
            </a:p>
          </p:txBody>
        </p:sp>
        <p:sp>
          <p:nvSpPr>
            <p:cNvPr id="75791" name="TextBox 75790"/>
            <p:cNvSpPr txBox="1"/>
            <p:nvPr/>
          </p:nvSpPr>
          <p:spPr>
            <a:xfrm>
              <a:off x="2765066" y="3209792"/>
              <a:ext cx="1939264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DB기능설계</a:t>
              </a:r>
            </a:p>
          </p:txBody>
        </p:sp>
        <p:sp>
          <p:nvSpPr>
            <p:cNvPr id="75792" name="TextBox 75791"/>
            <p:cNvSpPr txBox="1"/>
            <p:nvPr/>
          </p:nvSpPr>
          <p:spPr>
            <a:xfrm>
              <a:off x="4704331" y="3209792"/>
              <a:ext cx="1564388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프로토콜 서버 설계</a:t>
              </a:r>
            </a:p>
          </p:txBody>
        </p:sp>
        <p:sp>
          <p:nvSpPr>
            <p:cNvPr id="75793" name="TextBox 75792"/>
            <p:cNvSpPr txBox="1"/>
            <p:nvPr/>
          </p:nvSpPr>
          <p:spPr>
            <a:xfrm>
              <a:off x="6268718" y="3209792"/>
              <a:ext cx="2191751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H/W 전체적인 구성  설계</a:t>
              </a:r>
            </a:p>
          </p:txBody>
        </p:sp>
        <p:sp>
          <p:nvSpPr>
            <p:cNvPr id="75794" name="TextBox 75793"/>
            <p:cNvSpPr txBox="1"/>
            <p:nvPr/>
          </p:nvSpPr>
          <p:spPr>
            <a:xfrm>
              <a:off x="8460470" y="3209792"/>
              <a:ext cx="2037646" cy="75438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Application 기능 설계</a:t>
              </a:r>
            </a:p>
          </p:txBody>
        </p:sp>
        <p:sp>
          <p:nvSpPr>
            <p:cNvPr id="75795" name="TextBox 75794"/>
            <p:cNvSpPr txBox="1"/>
            <p:nvPr/>
          </p:nvSpPr>
          <p:spPr>
            <a:xfrm>
              <a:off x="1704143" y="3964180"/>
              <a:ext cx="1060922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구현</a:t>
              </a:r>
            </a:p>
          </p:txBody>
        </p:sp>
        <p:sp>
          <p:nvSpPr>
            <p:cNvPr id="75796" name="TextBox 75795"/>
            <p:cNvSpPr txBox="1"/>
            <p:nvPr/>
          </p:nvSpPr>
          <p:spPr>
            <a:xfrm>
              <a:off x="2765066" y="3964180"/>
              <a:ext cx="1939264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DB기능구현</a:t>
              </a:r>
            </a:p>
          </p:txBody>
        </p:sp>
        <p:sp>
          <p:nvSpPr>
            <p:cNvPr id="75797" name="TextBox 75796"/>
            <p:cNvSpPr txBox="1"/>
            <p:nvPr/>
          </p:nvSpPr>
          <p:spPr>
            <a:xfrm>
              <a:off x="4704331" y="3964180"/>
              <a:ext cx="1564388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프로토콜 서버 통신 구현</a:t>
              </a:r>
            </a:p>
          </p:txBody>
        </p:sp>
        <p:sp>
          <p:nvSpPr>
            <p:cNvPr id="75798" name="TextBox 75797"/>
            <p:cNvSpPr txBox="1"/>
            <p:nvPr/>
          </p:nvSpPr>
          <p:spPr>
            <a:xfrm>
              <a:off x="6268718" y="3964180"/>
              <a:ext cx="2191751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각종 센서 및 아두이노 보드와의 통신 구현</a:t>
              </a:r>
            </a:p>
          </p:txBody>
        </p:sp>
        <p:sp>
          <p:nvSpPr>
            <p:cNvPr id="75799" name="TextBox 75798"/>
            <p:cNvSpPr txBox="1"/>
            <p:nvPr/>
          </p:nvSpPr>
          <p:spPr>
            <a:xfrm>
              <a:off x="8460470" y="3964180"/>
              <a:ext cx="2037646" cy="835404"/>
            </a:xfrm>
            <a:prstGeom prst="rect">
              <a:avLst/>
            </a:prstGeom>
            <a:solidFill>
              <a:srgbClr val="E7E7E7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Application 구현 </a:t>
              </a:r>
            </a:p>
          </p:txBody>
        </p:sp>
        <p:sp>
          <p:nvSpPr>
            <p:cNvPr id="75800" name="TextBox 75799"/>
            <p:cNvSpPr txBox="1"/>
            <p:nvPr/>
          </p:nvSpPr>
          <p:spPr>
            <a:xfrm>
              <a:off x="1704143" y="4799585"/>
              <a:ext cx="1060922" cy="82429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6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테스트</a:t>
              </a:r>
            </a:p>
          </p:txBody>
        </p:sp>
        <p:sp>
          <p:nvSpPr>
            <p:cNvPr id="75801" name="TextBox 75800"/>
            <p:cNvSpPr txBox="1"/>
            <p:nvPr/>
          </p:nvSpPr>
          <p:spPr>
            <a:xfrm>
              <a:off x="2765066" y="4799585"/>
              <a:ext cx="7733050" cy="82429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</a:ln>
          </p:spPr>
          <p:txBody>
            <a:bodyPr vert="horz" wrap="square" lIns="90006" tIns="46789" rIns="90006" bIns="46789" anchor="ctr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통합테스트 유지보수</a:t>
              </a: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sz="1500" b="0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어플리케이션 작동 테스트</a:t>
              </a:r>
            </a:p>
          </p:txBody>
        </p:sp>
        <p:cxnSp>
          <p:nvCxnSpPr>
            <p:cNvPr id="75802" name="직선 연결선 75801"/>
            <p:cNvCxnSpPr/>
            <p:nvPr/>
          </p:nvCxnSpPr>
          <p:spPr>
            <a:xfrm>
              <a:off x="1704143" y="2601525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3" name="직선 연결선 75802"/>
            <p:cNvCxnSpPr/>
            <p:nvPr/>
          </p:nvCxnSpPr>
          <p:spPr>
            <a:xfrm>
              <a:off x="1704143" y="3209792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4" name="직선 연결선 75803"/>
            <p:cNvCxnSpPr/>
            <p:nvPr/>
          </p:nvCxnSpPr>
          <p:spPr>
            <a:xfrm>
              <a:off x="1704143" y="3964180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5" name="직선 연결선 75804"/>
            <p:cNvCxnSpPr/>
            <p:nvPr/>
          </p:nvCxnSpPr>
          <p:spPr>
            <a:xfrm>
              <a:off x="1704143" y="4799585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6" name="직선 연결선 75805"/>
            <p:cNvCxnSpPr/>
            <p:nvPr/>
          </p:nvCxnSpPr>
          <p:spPr>
            <a:xfrm>
              <a:off x="1704143" y="2093258"/>
              <a:ext cx="0" cy="3530621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7" name="직선 연결선 75806"/>
            <p:cNvCxnSpPr/>
            <p:nvPr/>
          </p:nvCxnSpPr>
          <p:spPr>
            <a:xfrm>
              <a:off x="10498116" y="2093258"/>
              <a:ext cx="0" cy="508266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8" name="직선 연결선 75807"/>
            <p:cNvCxnSpPr/>
            <p:nvPr/>
          </p:nvCxnSpPr>
          <p:spPr>
            <a:xfrm>
              <a:off x="10498116" y="2601525"/>
              <a:ext cx="0" cy="608267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09" name="직선 연결선 75808"/>
            <p:cNvCxnSpPr/>
            <p:nvPr/>
          </p:nvCxnSpPr>
          <p:spPr>
            <a:xfrm>
              <a:off x="10498116" y="3209792"/>
              <a:ext cx="0" cy="1589792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0" name="직선 연결선 75809"/>
            <p:cNvCxnSpPr/>
            <p:nvPr/>
          </p:nvCxnSpPr>
          <p:spPr>
            <a:xfrm>
              <a:off x="10498116" y="4799585"/>
              <a:ext cx="0" cy="824293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1" name="직선 연결선 75810"/>
            <p:cNvCxnSpPr/>
            <p:nvPr/>
          </p:nvCxnSpPr>
          <p:spPr>
            <a:xfrm>
              <a:off x="1704143" y="2093258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  <p:cxnSp>
          <p:nvCxnSpPr>
            <p:cNvPr id="75812" name="직선 연결선 75811"/>
            <p:cNvCxnSpPr/>
            <p:nvPr/>
          </p:nvCxnSpPr>
          <p:spPr>
            <a:xfrm>
              <a:off x="1704143" y="5623879"/>
              <a:ext cx="8793973" cy="0"/>
            </a:xfrm>
            <a:prstGeom prst="line">
              <a:avLst/>
            </a:prstGeom>
            <a:ln w="12674" cap="flat" cmpd="sng" algn="ctr">
              <a:solidFill>
                <a:srgbClr val="000000"/>
              </a:solidFill>
              <a:prstDash val="solid"/>
              <a:round/>
            </a:ln>
          </p:spPr>
        </p:cxnSp>
      </p:grp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44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직사각형 77824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7826" name="직사각형 77825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7827" name="TextBox 77826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Github</a:t>
            </a:r>
          </a:p>
        </p:txBody>
      </p:sp>
      <p:sp>
        <p:nvSpPr>
          <p:cNvPr id="77828" name="직사각형 77827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7829" name="직선 연결선 77828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7830" name="TextBox 77829"/>
          <p:cNvSpPr txBox="1"/>
          <p:nvPr/>
        </p:nvSpPr>
        <p:spPr>
          <a:xfrm>
            <a:off x="1755008" y="1829604"/>
            <a:ext cx="4586742" cy="4494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https://github.com/C4-LJH/C4.git</a:t>
            </a:r>
            <a:endParaRPr lang="ko-KR" altLang="ko-KR" sz="1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7831" name="그림 7783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75442" y="2260037"/>
            <a:ext cx="4907626" cy="35671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7832" name="TextBox 77831"/>
          <p:cNvSpPr txBox="1"/>
          <p:nvPr/>
        </p:nvSpPr>
        <p:spPr>
          <a:xfrm>
            <a:off x="6781675" y="2128210"/>
            <a:ext cx="3816497" cy="339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깃허브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고상욱 : kosanguk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김우조 : U-Zo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고귀영 : GoGwiYeong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0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이종현 : C4-LJH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45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직사각형 78848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78850" name="직사각형 78849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78851" name="TextBox 78850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참고기술 및 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참고문헌</a:t>
            </a:r>
          </a:p>
        </p:txBody>
      </p:sp>
      <p:sp>
        <p:nvSpPr>
          <p:cNvPr id="78852" name="직사각형 78851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78853" name="직선 연결선 78852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8854" name="그림 7885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4463" y="3703710"/>
            <a:ext cx="1484990" cy="17883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8855" name="TextBox 78854"/>
          <p:cNvSpPr txBox="1"/>
          <p:nvPr/>
        </p:nvSpPr>
        <p:spPr>
          <a:xfrm>
            <a:off x="4150000" y="3432128"/>
            <a:ext cx="6020978" cy="778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Rasberry pi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http://www.rasplay.org/</a:t>
            </a:r>
          </a:p>
        </p:txBody>
      </p:sp>
      <p:sp>
        <p:nvSpPr>
          <p:cNvPr id="78856" name="TextBox 78855"/>
          <p:cNvSpPr txBox="1"/>
          <p:nvPr/>
        </p:nvSpPr>
        <p:spPr>
          <a:xfrm>
            <a:off x="4124595" y="2085329"/>
            <a:ext cx="4899698" cy="108314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MQTT 관련 논문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- MQTT 기반의 스마트홈에서 실시간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수요반응 게이트웨이 설계 및 구현</a:t>
            </a:r>
            <a:endParaRPr lang="ko-KR" altLang="ko-KR" sz="2500" b="1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78857" name="그림 7885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43728" y="2153615"/>
            <a:ext cx="2204481" cy="96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8858" name="TextBox 78857"/>
          <p:cNvSpPr txBox="1"/>
          <p:nvPr/>
        </p:nvSpPr>
        <p:spPr>
          <a:xfrm>
            <a:off x="4142071" y="4478757"/>
            <a:ext cx="4901262" cy="12356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 MQTT, CoAP 통신 프로토콜 사용 전력량 비교에 관한 연구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-김현근-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46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직사각형 79878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9880" name="직사각형 79879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79881" name="직선 연결선 7988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9873" name="직사각형 79872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7293125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47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9875" name="TextBox 79874"/>
          <p:cNvSpPr txBox="1"/>
          <p:nvPr/>
        </p:nvSpPr>
        <p:spPr>
          <a:xfrm>
            <a:off x="8617701" y="8117418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49</a:t>
            </a:r>
          </a:p>
        </p:txBody>
      </p:sp>
      <p:graphicFrame>
        <p:nvGraphicFramePr>
          <p:cNvPr id="79877" name="표 79876"/>
          <p:cNvGraphicFramePr>
            <a:graphicFrameLocks noGrp="1"/>
          </p:cNvGraphicFramePr>
          <p:nvPr/>
        </p:nvGraphicFramePr>
        <p:xfrm>
          <a:off x="3046095" y="2852784"/>
          <a:ext cx="6097905" cy="283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048000"/>
                <a:gridCol w="3049905"/>
              </a:tblGrid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Rpi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서버 비동작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Rpi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초기화를 통해 해결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자동화 부분 보완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외부 온도와 비교를 통한 자동화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데이터 시각화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와이어샤크를 이용해 </a:t>
                      </a:r>
                      <a:r>
                        <a:rPr lang="en-US" altLang="ko-KR"/>
                        <a:t>MQTT</a:t>
                      </a:r>
                      <a:r>
                        <a:rPr lang="ko-KR" altLang="en-US"/>
                        <a:t> 프로토콜의 데이터 수송신을  캡쳐, 웹 서버를 통한 데이터 그래프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데모 시스템 보완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폼보드 및 아크릴 판을 이용한 데모 환경 재구성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878" name="TextBox 79877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지적사항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직사각형 79878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9880" name="직사각형 79879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79881" name="직선 연결선 7988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79873" name="직사각형 79872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7701" y="7293125"/>
            <a:ext cx="2746026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48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9875" name="TextBox 79874"/>
          <p:cNvSpPr txBox="1"/>
          <p:nvPr/>
        </p:nvSpPr>
        <p:spPr>
          <a:xfrm>
            <a:off x="8617701" y="8117418"/>
            <a:ext cx="2746026" cy="36527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49</a:t>
            </a:r>
          </a:p>
        </p:txBody>
      </p:sp>
      <p:graphicFrame>
        <p:nvGraphicFramePr>
          <p:cNvPr id="79877" name="표 798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7027"/>
              </p:ext>
            </p:extLst>
          </p:nvPr>
        </p:nvGraphicFramePr>
        <p:xfrm>
          <a:off x="3045483" y="2712897"/>
          <a:ext cx="6097905" cy="217588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048000"/>
                <a:gridCol w="3049905"/>
              </a:tblGrid>
              <a:tr h="108794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데모 시스템 보완 필요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계속해서 데모시스템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환경 정비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진행중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8794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1" dirty="0" smtClean="0"/>
                        <a:t>데이터 시각화 한글로 변경할 것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데이터 시각화 한글로 변경 완료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878" name="TextBox 79877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0" i="0" dirty="0" err="1" smtClean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지적사항</a:t>
            </a:r>
            <a:r>
              <a:rPr lang="en-US" altLang="ko-KR" sz="3600" b="0" i="0" dirty="0" smtClean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2</a:t>
            </a:r>
            <a:endParaRPr lang="ko-KR" altLang="en-US" sz="3600" b="0" i="0" dirty="0">
              <a:solidFill>
                <a:srgbClr val="FFFFFF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71950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17411"/>
          <p:cNvSpPr txBox="1"/>
          <p:nvPr/>
        </p:nvSpPr>
        <p:spPr>
          <a:xfrm>
            <a:off x="5340087" y="433977"/>
            <a:ext cx="181893" cy="6488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35" tIns="46818" rIns="90035" bIns="46818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3601">
              <a:latin typeface="-윤고딕330"/>
              <a:ea typeface="-윤고딕330"/>
              <a:sym typeface="Wingding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DFF79D9-FC55-4318-905F-83E185E8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882" y="7293011"/>
            <a:ext cx="2745534" cy="365416"/>
          </a:xfrm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altLang="ko-KR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49</a:t>
            </a:fld>
            <a:endParaRPr lang="ko-KR" altLang="en-US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D8AAE33A-9139-4BA3-A818-0FBD459D40E8}"/>
              </a:ext>
            </a:extLst>
          </p:cNvPr>
          <p:cNvSpPr txBox="1">
            <a:spLocks/>
          </p:cNvSpPr>
          <p:nvPr/>
        </p:nvSpPr>
        <p:spPr>
          <a:xfrm>
            <a:off x="8617882" y="8117654"/>
            <a:ext cx="2745534" cy="365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35" tIns="46818" rIns="90035" bIns="46818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1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sym typeface="Wingdings"/>
              </a:rPr>
              <a:t>49</a:t>
            </a:r>
            <a:endParaRPr lang="ko-KR" altLang="en-US" sz="280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sym typeface="Wingding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7500" y="235249"/>
          <a:ext cx="11241883" cy="645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50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654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104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전체 구현 현황</a:t>
                      </a:r>
                    </a:p>
                  </a:txBody>
                  <a:tcPr marL="91476" marR="91476" marT="45738" marB="4573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구현 범위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구현 현황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구현한 부분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부족한 부분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36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(Android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서버 구축을 통한 통신 연결 활성화</a:t>
                      </a: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WIFI </a:t>
                      </a: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통신 시 데이터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센서값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송수신 구현</a:t>
                      </a: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수신 데이터를 서버로 전달</a:t>
                      </a: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수동 모드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시 각종 디바이스 제어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가능</a:t>
                      </a:r>
                      <a:endParaRPr lang="en-US" altLang="ko-KR" sz="1200" baseline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최적화 기능 구현</a:t>
                      </a:r>
                      <a:endParaRPr lang="en-US" altLang="ko-KR" sz="1200" baseline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실시간 데이터 표현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4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웹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Node-Red)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를 통한 로그인 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구현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메인 웹 페이지 구현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라즈베리파이</a:t>
                      </a:r>
                      <a:r>
                        <a:rPr lang="en-US" altLang="ko-KR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브로커 서버</a:t>
                      </a:r>
                      <a:r>
                        <a:rPr lang="en-US" altLang="ko-KR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통신 연결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err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온습도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aseline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센싱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데이터 송신 및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표현</a:t>
                      </a:r>
                      <a:endParaRPr lang="en-US" altLang="ko-KR" sz="1200" baseline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err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센싱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데이터 시각화 표현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2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Mosquitto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브로커 구축으로 각종 </a:t>
                      </a:r>
                      <a:r>
                        <a:rPr lang="ko-KR" altLang="en-US" sz="12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센싱</a:t>
                      </a: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데이터 송수신 기능 구현</a:t>
                      </a: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토픽 별 데이터 송수신 기능 구현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06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아두이노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센서 및 알고리즘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아두이노</a:t>
                      </a: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각 센서 회로 연결 및 값 측정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토픽에 따른 센서 값 서버로 전송 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화재 발생 시나리오 알고리즘 구현</a:t>
                      </a:r>
                      <a:endParaRPr lang="en-US" altLang="ko-KR" sz="120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창문 제어 알고리즘 기능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구현</a:t>
                      </a:r>
                      <a:endParaRPr lang="en-US" altLang="ko-KR" sz="1200" baseline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자동 제어 알고리즘 구현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2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데모 시스템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80%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전체적인 구조 환경 정비 완료</a:t>
                      </a:r>
                      <a:endParaRPr lang="en-US" altLang="ko-KR" sz="120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기능 구현 위한 하드웨어 부착 완료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err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디테일한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요소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정비 필요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90%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1. </a:t>
                      </a:r>
                      <a:r>
                        <a:rPr lang="ko-KR" altLang="en-US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기능 구현 및 통합 완료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ko-KR" altLang="en-US" sz="12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데모 시스템 보완 필요</a:t>
                      </a:r>
                      <a:endParaRPr lang="ko-KR" altLang="en-US" sz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1476" marR="91476" marT="45738" marB="45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376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직사각형 21504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1506" name="직사각형 21505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1507" name="TextBox 21506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</p:txBody>
      </p:sp>
      <p:sp>
        <p:nvSpPr>
          <p:cNvPr id="21508" name="TextBox 21507"/>
          <p:cNvSpPr txBox="1"/>
          <p:nvPr/>
        </p:nvSpPr>
        <p:spPr>
          <a:xfrm>
            <a:off x="5341186" y="433559"/>
            <a:ext cx="309271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pic>
        <p:nvPicPr>
          <p:cNvPr id="21509" name="그림 2150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48869" y="2134576"/>
            <a:ext cx="3241562" cy="31652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1510" name="그림 21509" descr="그림 15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813446" y="2134576"/>
            <a:ext cx="3430564" cy="316529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21511" name="직선 연결선 2151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24387"/>
            <a:ext cx="2746082" cy="365329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직사각형 80896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0898" name="직사각형 80897"/>
          <p:cNvSpPr/>
          <p:nvPr/>
        </p:nvSpPr>
        <p:spPr>
          <a:xfrm>
            <a:off x="2523691" y="1990018"/>
            <a:ext cx="7154933" cy="3810187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80899" name="TextBox 80898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참고기술 및 </a:t>
            </a: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참고문헌</a:t>
            </a:r>
          </a:p>
        </p:txBody>
      </p:sp>
      <p:sp>
        <p:nvSpPr>
          <p:cNvPr id="80900" name="직사각형 80899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80901" name="직선 연결선 8090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80902" name="그림 8090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4463" y="3703710"/>
            <a:ext cx="1484990" cy="17883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0903" name="TextBox 80902"/>
          <p:cNvSpPr txBox="1"/>
          <p:nvPr/>
        </p:nvSpPr>
        <p:spPr>
          <a:xfrm>
            <a:off x="4150000" y="3432128"/>
            <a:ext cx="6020978" cy="7782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Rasberry pi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http://www.rasplay.org/</a:t>
            </a:r>
          </a:p>
        </p:txBody>
      </p:sp>
      <p:sp>
        <p:nvSpPr>
          <p:cNvPr id="80904" name="TextBox 80903"/>
          <p:cNvSpPr txBox="1"/>
          <p:nvPr/>
        </p:nvSpPr>
        <p:spPr>
          <a:xfrm>
            <a:off x="4124595" y="2085329"/>
            <a:ext cx="4899698" cy="108314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MQTT 관련 논문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- MQTT 기반의 스마트홈에서 실시간 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  수요반응 게이트웨이 설계 및 구현</a:t>
            </a:r>
            <a:endParaRPr lang="ko-KR" altLang="ko-KR" sz="2500" b="1" i="0">
              <a:solidFill>
                <a:schemeClr val="tx1"/>
              </a:solidFill>
              <a:latin typeface="-윤고딕330"/>
              <a:ea typeface="-윤고딕330"/>
              <a:sym typeface="Wingdings"/>
            </a:endParaRPr>
          </a:p>
        </p:txBody>
      </p:sp>
      <p:pic>
        <p:nvPicPr>
          <p:cNvPr id="80905" name="그림 8090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43728" y="2153615"/>
            <a:ext cx="2204481" cy="96086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0906" name="TextBox 80905"/>
          <p:cNvSpPr txBox="1"/>
          <p:nvPr/>
        </p:nvSpPr>
        <p:spPr>
          <a:xfrm>
            <a:off x="4142071" y="4478757"/>
            <a:ext cx="4901262" cy="12356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o  MQTT, CoAP 통신 프로토콜 사용 전력량 비교에 관한 연구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500" b="1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-김현근-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50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직사각형 81920"/>
          <p:cNvSpPr/>
          <p:nvPr/>
        </p:nvSpPr>
        <p:spPr>
          <a:xfrm>
            <a:off x="7334387" y="3432128"/>
            <a:ext cx="2709510" cy="2682541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1922" name="직사각형 81921"/>
          <p:cNvSpPr/>
          <p:nvPr/>
        </p:nvSpPr>
        <p:spPr>
          <a:xfrm>
            <a:off x="7269283" y="3432128"/>
            <a:ext cx="1397664" cy="1016478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81923" name="직사각형 81922"/>
          <p:cNvSpPr/>
          <p:nvPr/>
        </p:nvSpPr>
        <p:spPr>
          <a:xfrm>
            <a:off x="1519943" y="0"/>
            <a:ext cx="4574067" cy="4578813"/>
          </a:xfrm>
          <a:prstGeom prst="rect">
            <a:avLst/>
          </a:prstGeom>
          <a:solidFill>
            <a:schemeClr val="tx1"/>
          </a:solidFill>
          <a:ln w="19039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81924" name="TextBox 81923"/>
          <p:cNvSpPr txBox="1"/>
          <p:nvPr/>
        </p:nvSpPr>
        <p:spPr>
          <a:xfrm>
            <a:off x="4461336" y="3016044"/>
            <a:ext cx="4201164" cy="10026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6000" b="0" i="0">
                <a:solidFill>
                  <a:schemeClr val="bg1"/>
                </a:solidFill>
                <a:latin typeface="HNC_GO_B_HINT_GS"/>
                <a:ea typeface="굴림"/>
                <a:sym typeface="Wingdings"/>
              </a:rPr>
              <a:t>감사</a:t>
            </a:r>
            <a:r>
              <a:rPr lang="ko-KR" sz="6000" b="0" i="0">
                <a:solidFill>
                  <a:schemeClr val="tx1"/>
                </a:solidFill>
                <a:latin typeface="HNC_GO_B_HINT_GS"/>
                <a:ea typeface="굴림"/>
                <a:sym typeface="Wingdings"/>
              </a:rPr>
              <a:t>합니다.</a:t>
            </a:r>
          </a:p>
        </p:txBody>
      </p:sp>
      <p:cxnSp>
        <p:nvCxnSpPr>
          <p:cNvPr id="81925" name="직선 연결선 81924"/>
          <p:cNvCxnSpPr/>
          <p:nvPr/>
        </p:nvCxnSpPr>
        <p:spPr>
          <a:xfrm flipV="1">
            <a:off x="10043897" y="2466515"/>
            <a:ext cx="965668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51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직사각형 22528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2530" name="직사각형 22529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2531" name="TextBox 22530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</p:txBody>
      </p:sp>
      <p:sp>
        <p:nvSpPr>
          <p:cNvPr id="22532" name="TextBox 22531"/>
          <p:cNvSpPr txBox="1"/>
          <p:nvPr/>
        </p:nvSpPr>
        <p:spPr>
          <a:xfrm>
            <a:off x="5341186" y="433559"/>
            <a:ext cx="3092714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sp>
        <p:nvSpPr>
          <p:cNvPr id="22533" name="TextBox 22532"/>
          <p:cNvSpPr txBox="1"/>
          <p:nvPr/>
        </p:nvSpPr>
        <p:spPr>
          <a:xfrm>
            <a:off x="3710074" y="2922353"/>
            <a:ext cx="4813880" cy="201224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전력 소모 문제</a:t>
            </a: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디바이스의 낮은 성능</a:t>
            </a:r>
          </a:p>
          <a:p>
            <a:pPr marL="450000" lvl="0" indent="-4500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8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신뢰할 수 없는 인터넷 환경</a:t>
            </a:r>
          </a:p>
        </p:txBody>
      </p:sp>
      <p:sp>
        <p:nvSpPr>
          <p:cNvPr id="22534" name="TextBox 22533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IoT 구축의 대표적 문제점</a:t>
            </a:r>
          </a:p>
        </p:txBody>
      </p:sp>
      <p:cxnSp>
        <p:nvCxnSpPr>
          <p:cNvPr id="22535" name="직선 연결선 22534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6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직사각형 23552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3554" name="직사각형 23553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3555" name="TextBox 23554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</p:txBody>
      </p:sp>
      <p:sp>
        <p:nvSpPr>
          <p:cNvPr id="23556" name="직사각형 23555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3557" name="직선 연결선 23556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3558" name="그림 2355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08681" y="2904877"/>
            <a:ext cx="4180206" cy="25188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3559" name="TextBox 23558"/>
          <p:cNvSpPr txBox="1"/>
          <p:nvPr/>
        </p:nvSpPr>
        <p:spPr>
          <a:xfrm>
            <a:off x="3043012" y="5396798"/>
            <a:ext cx="6105262" cy="3668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800" b="0" i="0">
                <a:solidFill>
                  <a:srgbClr val="36B7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신뢰성 있는 COAP_CON 통신 대비 MQTT가 고효율을 보임</a:t>
            </a:r>
          </a:p>
        </p:txBody>
      </p:sp>
      <p:sp>
        <p:nvSpPr>
          <p:cNvPr id="23560" name="TextBox 23559"/>
          <p:cNvSpPr txBox="1"/>
          <p:nvPr/>
        </p:nvSpPr>
        <p:spPr>
          <a:xfrm>
            <a:off x="5341186" y="433559"/>
            <a:ext cx="3428946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배경</a:t>
            </a:r>
          </a:p>
        </p:txBody>
      </p:sp>
      <p:sp>
        <p:nvSpPr>
          <p:cNvPr id="23561" name="TextBox 23560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프로토콜 선정 이유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7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직사각형 24576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4578" name="직사각형 24577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4579" name="TextBox 24578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</p:txBody>
      </p:sp>
      <p:sp>
        <p:nvSpPr>
          <p:cNvPr id="24580" name="직사각형 24579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4581" name="직선 연결선 24580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4582" name="TextBox 24581"/>
          <p:cNvSpPr txBox="1"/>
          <p:nvPr/>
        </p:nvSpPr>
        <p:spPr>
          <a:xfrm>
            <a:off x="2695216" y="2939774"/>
            <a:ext cx="6811882" cy="365133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Broker를 통해 송신자가 특정 메시지를 publish하고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수신자가 메시지를 subscribe 하는 방식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초당 1000 단위의 메시지 전송이 될 수 있어 가볍고 빠르다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제한된 장치, 낮은 대역폭 환경에 최적화된 프로토콜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자체적으로 차지하고 있는 리소소를 최소화하여 저전력이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가장 큰 장점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신뢰성 있는 메시징을 위한 Qos 제공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메시지 길이가 작게는 2바이트까지 가능</a:t>
            </a:r>
          </a:p>
        </p:txBody>
      </p:sp>
      <p:sp>
        <p:nvSpPr>
          <p:cNvPr id="24583" name="TextBox 24582"/>
          <p:cNvSpPr txBox="1"/>
          <p:nvPr/>
        </p:nvSpPr>
        <p:spPr>
          <a:xfrm>
            <a:off x="5341186" y="433559"/>
            <a:ext cx="327651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목표</a:t>
            </a:r>
          </a:p>
        </p:txBody>
      </p:sp>
      <p:sp>
        <p:nvSpPr>
          <p:cNvPr id="24584" name="TextBox 24583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MQTT 프로토콜 선정 이유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8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직사각형 25600"/>
          <p:cNvSpPr/>
          <p:nvPr/>
        </p:nvSpPr>
        <p:spPr>
          <a:xfrm>
            <a:off x="4026157" y="1718436"/>
            <a:ext cx="4149999" cy="4327946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tx1"/>
            </a:solidFill>
            <a:prstDash val="solid"/>
            <a:round/>
          </a:ln>
        </p:spPr>
      </p:sp>
      <p:sp>
        <p:nvSpPr>
          <p:cNvPr id="25602" name="직사각형 25601"/>
          <p:cNvSpPr/>
          <p:nvPr/>
        </p:nvSpPr>
        <p:spPr>
          <a:xfrm>
            <a:off x="2963615" y="1923351"/>
            <a:ext cx="7154933" cy="3808512"/>
          </a:xfrm>
          <a:prstGeom prst="rect">
            <a:avLst/>
          </a:prstGeom>
          <a:solidFill>
            <a:schemeClr val="bg1"/>
          </a:solidFill>
          <a:ln w="12674" cap="flat" cmpd="sng" algn="ctr">
            <a:solidFill>
              <a:schemeClr val="bg1"/>
            </a:solidFill>
            <a:prstDash val="solid"/>
            <a:round/>
          </a:ln>
        </p:spPr>
      </p:sp>
      <p:sp>
        <p:nvSpPr>
          <p:cNvPr id="25603" name="TextBox 25602"/>
          <p:cNvSpPr txBox="1"/>
          <p:nvPr/>
        </p:nvSpPr>
        <p:spPr>
          <a:xfrm>
            <a:off x="1137193" y="0"/>
            <a:ext cx="3883163" cy="1515141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종합 설계 개요</a:t>
            </a:r>
          </a:p>
        </p:txBody>
      </p:sp>
      <p:sp>
        <p:nvSpPr>
          <p:cNvPr id="25604" name="직사각형 25603"/>
          <p:cNvSpPr/>
          <p:nvPr/>
        </p:nvSpPr>
        <p:spPr>
          <a:xfrm>
            <a:off x="5341186" y="433559"/>
            <a:ext cx="304915" cy="64640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25605" name="직선 연결선 25604"/>
          <p:cNvCxnSpPr/>
          <p:nvPr/>
        </p:nvCxnSpPr>
        <p:spPr>
          <a:xfrm flipV="1">
            <a:off x="8176157" y="752824"/>
            <a:ext cx="967231" cy="965612"/>
          </a:xfrm>
          <a:prstGeom prst="line">
            <a:avLst/>
          </a:prstGeom>
          <a:ln w="12674" cap="flat" cmpd="sng" algn="ctr">
            <a:solidFill>
              <a:schemeClr val="tx1"/>
            </a:solidFill>
            <a:prstDash val="solid"/>
            <a:round/>
          </a:ln>
        </p:spPr>
      </p:cxnSp>
      <p:sp>
        <p:nvSpPr>
          <p:cNvPr id="25606" name="TextBox 25605"/>
          <p:cNvSpPr txBox="1"/>
          <p:nvPr/>
        </p:nvSpPr>
        <p:spPr>
          <a:xfrm>
            <a:off x="5341186" y="433559"/>
            <a:ext cx="3428946" cy="64958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연구 개발 효과</a:t>
            </a:r>
          </a:p>
        </p:txBody>
      </p:sp>
      <p:sp>
        <p:nvSpPr>
          <p:cNvPr id="25607" name="TextBox 25606"/>
          <p:cNvSpPr txBox="1"/>
          <p:nvPr/>
        </p:nvSpPr>
        <p:spPr>
          <a:xfrm>
            <a:off x="3155800" y="2212410"/>
            <a:ext cx="5892278" cy="528870"/>
          </a:xfrm>
          <a:prstGeom prst="rect">
            <a:avLst/>
          </a:prstGeom>
          <a:solidFill>
            <a:schemeClr val="tx1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89999" tIns="46800" rIns="89999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0" i="0">
                <a:solidFill>
                  <a:srgbClr val="FFFFFF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연구 개발 효과</a:t>
            </a:r>
          </a:p>
        </p:txBody>
      </p:sp>
      <p:sp>
        <p:nvSpPr>
          <p:cNvPr id="25608" name="TextBox 25607"/>
          <p:cNvSpPr txBox="1"/>
          <p:nvPr/>
        </p:nvSpPr>
        <p:spPr>
          <a:xfrm>
            <a:off x="3176458" y="3178022"/>
            <a:ext cx="5943241" cy="191702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스마트폰으로 제어 가능해 편리함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IoT기반 기술로 시장 진입의 활성화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MQTT의 경량성과 효율성으로 모니터링되거나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    제어할 수 있는 데이터의 양 현저하게 증가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MQTT를 사용해서 수집되는 데이터의 공유성 확장</a:t>
            </a:r>
          </a:p>
          <a:p>
            <a:pPr marL="270000" lvl="0" indent="-2700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lang="ko-KR" altLang="en-US"/>
            </a:pPr>
            <a:r>
              <a:rPr lang="ko-KR" sz="2000" b="0" i="0">
                <a:solidFill>
                  <a:schemeClr val="tx1"/>
                </a:solidFill>
                <a:latin typeface="-윤고딕330"/>
                <a:ea typeface="-윤고딕330"/>
                <a:sym typeface="Wingdings"/>
              </a:rPr>
              <a:t>전력 소모 감소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70132" y="6514895"/>
            <a:ext cx="2746082" cy="365273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200" b="0" i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pPr lvl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9</a:t>
            </a:fld>
            <a:endParaRPr lang="en-US" sz="1200" b="0" i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3352</Words>
  <Application>Microsoft Office PowerPoint</Application>
  <PresentationFormat>사용자 지정</PresentationFormat>
  <Paragraphs>1032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HNC_GO_B_HINT_GS</vt:lpstr>
      <vt:lpstr>MD아트체</vt:lpstr>
      <vt:lpstr>굴림</vt:lpstr>
      <vt:lpstr>맑은 고딕</vt:lpstr>
      <vt:lpstr>-윤고딕330</vt:lpstr>
      <vt:lpstr>한컴 윤고딕 250</vt:lpstr>
      <vt:lpstr>함초롬돋움</vt:lpstr>
      <vt:lpstr>Arial</vt:lpstr>
      <vt:lpstr>Wingdings</vt:lpstr>
      <vt:lpstr/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우조 김</dc:creator>
  <cp:lastModifiedBy>Windows 사용자</cp:lastModifiedBy>
  <cp:revision>5</cp:revision>
  <dcterms:created xsi:type="dcterms:W3CDTF">2018-02-06T13:07:24Z</dcterms:created>
  <dcterms:modified xsi:type="dcterms:W3CDTF">2018-05-31T03:50:41Z</dcterms:modified>
</cp:coreProperties>
</file>